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2"/>
  </p:notesMasterIdLst>
  <p:handoutMasterIdLst>
    <p:handoutMasterId r:id="rId33"/>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B2"/>
    <a:srgbClr val="DDFFFF"/>
    <a:srgbClr val="DEFEFE"/>
    <a:srgbClr val="00CC00"/>
    <a:srgbClr val="FFAFAF"/>
    <a:srgbClr val="CCFFCC"/>
    <a:srgbClr val="F1FB8F"/>
    <a:srgbClr val="FFA500"/>
    <a:srgbClr val="1106E8"/>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4" autoAdjust="0"/>
    <p:restoredTop sz="94660"/>
  </p:normalViewPr>
  <p:slideViewPr>
    <p:cSldViewPr>
      <p:cViewPr varScale="1">
        <p:scale>
          <a:sx n="66" d="100"/>
          <a:sy n="66" d="100"/>
        </p:scale>
        <p:origin x="-166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5" d="100"/>
          <a:sy n="105" d="100"/>
        </p:scale>
        <p:origin x="-246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smtClean="0"/>
              <a:t>3SL</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ltLang="en-US" dirty="0" smtClean="0"/>
              <a:t>www.threesl.com</a:t>
            </a:r>
            <a:endParaRPr lang="en-GB"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ltLang="en-US" dirty="0" smtClean="0"/>
              <a:t>RR022/01</a:t>
            </a:r>
            <a:r>
              <a:rPr lang="en-GB" altLang="en-US" dirty="0"/>
              <a:t>: </a:t>
            </a:r>
            <a:r>
              <a:rPr lang="en-GB" altLang="en-US" dirty="0" smtClean="0"/>
              <a:t>March 2017</a:t>
            </a:r>
            <a:endParaRPr lang="en-GB"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4157B6-9D33-4E76-9F7F-FB4A840A935E}" type="slidenum">
              <a:rPr lang="en-GB" smtClean="0"/>
              <a:pPr/>
              <a:t>‹#›</a:t>
            </a:fld>
            <a:endParaRPr lang="en-GB"/>
          </a:p>
        </p:txBody>
      </p:sp>
    </p:spTree>
    <p:extLst>
      <p:ext uri="{BB962C8B-B14F-4D97-AF65-F5344CB8AC3E}">
        <p14:creationId xmlns:p14="http://schemas.microsoft.com/office/powerpoint/2010/main" xmlns="" val="1590839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smtClean="0"/>
              <a:t>3SL</a:t>
            </a: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dirty="0" smtClean="0"/>
              <a:t>www.threesl.com</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ltLang="en-US" dirty="0" smtClean="0"/>
              <a:t>RR022/01: March 2017</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E3366-9D77-45E2-936F-22F8B8D43854}" type="slidenum">
              <a:rPr lang="en-GB" smtClean="0"/>
              <a:pPr/>
              <a:t>‹#›</a:t>
            </a:fld>
            <a:endParaRPr lang="en-GB"/>
          </a:p>
        </p:txBody>
      </p:sp>
    </p:spTree>
    <p:extLst>
      <p:ext uri="{BB962C8B-B14F-4D97-AF65-F5344CB8AC3E}">
        <p14:creationId xmlns:p14="http://schemas.microsoft.com/office/powerpoint/2010/main" xmlns="" val="54154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086600" y="4041648"/>
            <a:ext cx="2044598" cy="1664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ctrTitle"/>
          </p:nvPr>
        </p:nvSpPr>
        <p:spPr>
          <a:xfrm>
            <a:off x="457200" y="2977798"/>
            <a:ext cx="8229600" cy="553998"/>
          </a:xfrm>
          <a:noFill/>
        </p:spPr>
        <p:txBody>
          <a:bodyPr wrap="square" lIns="0" tIns="0" rIns="91440" bIns="0" anchor="b" anchorCtr="0">
            <a:spAutoFit/>
          </a:bodyPr>
          <a:lstStyle>
            <a:lvl1pPr algn="l">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57199" y="3531373"/>
            <a:ext cx="8229600" cy="307777"/>
          </a:xfrm>
          <a:noFill/>
        </p:spPr>
        <p:txBody>
          <a:bodyPr wrap="square" lIns="0" tIns="0" rIns="91440" bIns="0">
            <a:spAutoFit/>
          </a:bodyPr>
          <a:lstStyle>
            <a:lvl1pPr marL="0" indent="0" algn="l">
              <a:buNone/>
              <a:defRPr sz="20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3" name="Picture 3" descr="D:\images\issued\Logos\Logo Medium.gi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41778" y="457200"/>
            <a:ext cx="1026986" cy="54051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4" name="Straight Connector 73"/>
          <p:cNvCxnSpPr/>
          <p:nvPr userDrawn="1"/>
        </p:nvCxnSpPr>
        <p:spPr>
          <a:xfrm>
            <a:off x="457200" y="3899535"/>
            <a:ext cx="5486400" cy="0"/>
          </a:xfrm>
          <a:prstGeom prst="line">
            <a:avLst/>
          </a:prstGeom>
          <a:solidFill>
            <a:srgbClr val="107FFC"/>
          </a:solidFill>
          <a:ln w="381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p:cNvGrpSpPr/>
          <p:nvPr userDrawn="1"/>
        </p:nvGrpSpPr>
        <p:grpSpPr>
          <a:xfrm>
            <a:off x="-6994" y="-169"/>
            <a:ext cx="4502954" cy="2256248"/>
            <a:chOff x="-6994" y="-169"/>
            <a:chExt cx="4502954" cy="2256248"/>
          </a:xfrm>
        </p:grpSpPr>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994" y="-169"/>
              <a:ext cx="4502954" cy="2256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28601" y="228600"/>
              <a:ext cx="901996" cy="16110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1" name="Group 60"/>
            <p:cNvGrpSpPr/>
            <p:nvPr userDrawn="1"/>
          </p:nvGrpSpPr>
          <p:grpSpPr>
            <a:xfrm>
              <a:off x="1124712" y="285441"/>
              <a:ext cx="1936428" cy="875270"/>
              <a:chOff x="1124712" y="285441"/>
              <a:chExt cx="1936428" cy="875270"/>
            </a:xfrm>
          </p:grpSpPr>
          <p:sp>
            <p:nvSpPr>
              <p:cNvPr id="57" name="TextBox 56"/>
              <p:cNvSpPr txBox="1"/>
              <p:nvPr userDrawn="1"/>
            </p:nvSpPr>
            <p:spPr>
              <a:xfrm>
                <a:off x="1124712" y="285441"/>
                <a:ext cx="1936428" cy="830997"/>
              </a:xfrm>
              <a:prstGeom prst="rect">
                <a:avLst/>
              </a:prstGeom>
              <a:noFill/>
            </p:spPr>
            <p:txBody>
              <a:bodyPr wrap="none" lIns="0" tIns="0" rIns="0" bIns="0" rtlCol="0">
                <a:spAutoFit/>
              </a:bodyPr>
              <a:lstStyle/>
              <a:p>
                <a:r>
                  <a:rPr lang="en-GB" sz="3600" b="1" kern="1200" dirty="0" smtClean="0">
                    <a:solidFill>
                      <a:srgbClr val="0A0AB2"/>
                    </a:solidFill>
                    <a:latin typeface="Helvetica" pitchFamily="34" charset="0"/>
                    <a:ea typeface="+mn-ea"/>
                    <a:cs typeface="Tahoma" panose="020B0604030504040204" pitchFamily="34" charset="0"/>
                  </a:rPr>
                  <a:t>Cradle-</a:t>
                </a:r>
                <a:r>
                  <a:rPr lang="en-GB" sz="5400" b="1" i="1" kern="1200" dirty="0" smtClean="0">
                    <a:solidFill>
                      <a:srgbClr val="0A0AB2"/>
                    </a:solidFill>
                    <a:latin typeface="Times New Roman" panose="02020603050405020304" pitchFamily="18" charset="0"/>
                    <a:ea typeface="+mn-ea"/>
                    <a:cs typeface="Times New Roman" panose="02020603050405020304" pitchFamily="18" charset="0"/>
                  </a:rPr>
                  <a:t>7</a:t>
                </a:r>
              </a:p>
            </p:txBody>
          </p:sp>
          <p:sp>
            <p:nvSpPr>
              <p:cNvPr id="4" name="Rectangle 3"/>
              <p:cNvSpPr/>
              <p:nvPr userDrawn="1"/>
            </p:nvSpPr>
            <p:spPr>
              <a:xfrm>
                <a:off x="1124712" y="991434"/>
                <a:ext cx="1559722" cy="169277"/>
              </a:xfrm>
              <a:prstGeom prst="rect">
                <a:avLst/>
              </a:prstGeom>
            </p:spPr>
            <p:txBody>
              <a:bodyPr wrap="none" lIns="0" tIns="0" rIns="0" bIns="0">
                <a:spAutoFit/>
              </a:bodyPr>
              <a:lstStyle/>
              <a:p>
                <a:r>
                  <a:rPr lang="en-GB" sz="1100" b="0" i="1" kern="1200" dirty="0" smtClean="0">
                    <a:solidFill>
                      <a:srgbClr val="0A0AB2"/>
                    </a:solidFill>
                    <a:latin typeface="Times New Roman" panose="02020603050405020304" pitchFamily="18" charset="0"/>
                    <a:ea typeface="+mn-ea"/>
                    <a:cs typeface="Times New Roman" panose="02020603050405020304" pitchFamily="18" charset="0"/>
                  </a:rPr>
                  <a:t>From concept to creation…</a:t>
                </a:r>
                <a:endParaRPr lang="en-GB" sz="1100" b="0" i="1" kern="1200" dirty="0">
                  <a:solidFill>
                    <a:srgbClr val="0A0AB2"/>
                  </a:solidFill>
                  <a:latin typeface="Times New Roman" panose="02020603050405020304" pitchFamily="18" charset="0"/>
                  <a:ea typeface="+mn-ea"/>
                  <a:cs typeface="Times New Roman" panose="02020603050405020304" pitchFamily="18" charset="0"/>
                </a:endParaRPr>
              </a:p>
            </p:txBody>
          </p:sp>
        </p:grpSp>
      </p:grpSp>
      <p:grpSp>
        <p:nvGrpSpPr>
          <p:cNvPr id="18" name="Group 17"/>
          <p:cNvGrpSpPr/>
          <p:nvPr userDrawn="1"/>
        </p:nvGrpSpPr>
        <p:grpSpPr>
          <a:xfrm>
            <a:off x="0" y="5715000"/>
            <a:ext cx="9144000" cy="1143000"/>
            <a:chOff x="0" y="5715000"/>
            <a:chExt cx="9144000" cy="1143000"/>
          </a:xfrm>
        </p:grpSpPr>
        <p:sp>
          <p:nvSpPr>
            <p:cNvPr id="19" name="Rectangle 18"/>
            <p:cNvSpPr/>
            <p:nvPr userDrawn="1"/>
          </p:nvSpPr>
          <p:spPr>
            <a:xfrm>
              <a:off x="0" y="5715000"/>
              <a:ext cx="9144000" cy="1143000"/>
            </a:xfrm>
            <a:prstGeom prst="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endParaRPr lang="en-GB" sz="1000" dirty="0">
                <a:solidFill>
                  <a:prstClr val="white"/>
                </a:solidFill>
              </a:endParaRPr>
            </a:p>
          </p:txBody>
        </p:sp>
        <p:sp>
          <p:nvSpPr>
            <p:cNvPr id="20" name="TextBox 19"/>
            <p:cNvSpPr txBox="1"/>
            <p:nvPr userDrawn="1"/>
          </p:nvSpPr>
          <p:spPr>
            <a:xfrm>
              <a:off x="5931568" y="5840354"/>
              <a:ext cx="1582164" cy="718145"/>
            </a:xfrm>
            <a:prstGeom prst="rect">
              <a:avLst/>
            </a:prstGeom>
            <a:noFill/>
          </p:spPr>
          <p:txBody>
            <a:bodyPr wrap="none" lIns="0" tIns="0" rIns="0" bIns="0" rtlCol="0">
              <a:spAutoFit/>
            </a:bodyPr>
            <a:lstStyle/>
            <a:p>
              <a:pPr algn="r">
                <a:lnSpc>
                  <a:spcPts val="800"/>
                </a:lnSpc>
              </a:pPr>
              <a:r>
                <a:rPr lang="en-GB" sz="800" b="0" i="0" u="none" strike="noStrike" kern="1200" baseline="0" dirty="0" smtClean="0">
                  <a:solidFill>
                    <a:srgbClr val="E6E6F0"/>
                  </a:solidFill>
                  <a:latin typeface="+mn-lt"/>
                  <a:ea typeface="+mn-ea"/>
                  <a:cs typeface="+mn-cs"/>
                </a:rPr>
                <a:t>Structured Software Systems Ltd (3SL)</a:t>
              </a:r>
            </a:p>
            <a:p>
              <a:pPr algn="r">
                <a:lnSpc>
                  <a:spcPts val="800"/>
                </a:lnSpc>
              </a:pPr>
              <a:r>
                <a:rPr lang="en-GB" sz="800" b="0" i="0" u="none" strike="noStrike" kern="1200" baseline="0" dirty="0" smtClean="0">
                  <a:solidFill>
                    <a:srgbClr val="E6E6F0"/>
                  </a:solidFill>
                  <a:latin typeface="+mn-lt"/>
                  <a:ea typeface="+mn-ea"/>
                  <a:cs typeface="+mn-cs"/>
                </a:rPr>
                <a:t>Suite 2, 22a Duke Street</a:t>
              </a:r>
            </a:p>
            <a:p>
              <a:pPr algn="r">
                <a:lnSpc>
                  <a:spcPts val="800"/>
                </a:lnSpc>
              </a:pPr>
              <a:r>
                <a:rPr lang="en-GB" sz="800" b="0" i="0" u="none" strike="noStrike" kern="1200" baseline="0" dirty="0" smtClean="0">
                  <a:solidFill>
                    <a:srgbClr val="E6E6F0"/>
                  </a:solidFill>
                  <a:latin typeface="+mn-lt"/>
                  <a:ea typeface="+mn-ea"/>
                  <a:cs typeface="+mn-cs"/>
                </a:rPr>
                <a:t>Barrow-in-Furness</a:t>
              </a:r>
            </a:p>
            <a:p>
              <a:pPr algn="r">
                <a:lnSpc>
                  <a:spcPts val="800"/>
                </a:lnSpc>
              </a:pPr>
              <a:r>
                <a:rPr lang="en-GB" sz="800" b="0" i="0" u="none" strike="noStrike" kern="1200" baseline="0" dirty="0" smtClean="0">
                  <a:solidFill>
                    <a:srgbClr val="E6E6F0"/>
                  </a:solidFill>
                  <a:latin typeface="+mn-lt"/>
                  <a:ea typeface="+mn-ea"/>
                  <a:cs typeface="+mn-cs"/>
                </a:rPr>
                <a:t>Cumbria LA14 1HH, UK</a:t>
              </a:r>
            </a:p>
            <a:p>
              <a:pPr algn="r">
                <a:lnSpc>
                  <a:spcPts val="800"/>
                </a:lnSpc>
              </a:pPr>
              <a:r>
                <a:rPr lang="de-DE" sz="800" b="0" i="0" u="none" strike="noStrike" kern="1200" baseline="0" dirty="0" smtClean="0">
                  <a:solidFill>
                    <a:srgbClr val="E6E6F0"/>
                  </a:solidFill>
                  <a:latin typeface="+mn-lt"/>
                  <a:ea typeface="+mn-ea"/>
                  <a:cs typeface="+mn-cs"/>
                </a:rPr>
                <a:t>Tel: +44 (0) 1229 838867</a:t>
              </a:r>
            </a:p>
            <a:p>
              <a:pPr algn="r">
                <a:lnSpc>
                  <a:spcPts val="800"/>
                </a:lnSpc>
              </a:pPr>
              <a:r>
                <a:rPr lang="fr-FR" sz="800" b="0" i="0" u="none" strike="noStrike" kern="1200" baseline="0" dirty="0" smtClean="0">
                  <a:solidFill>
                    <a:srgbClr val="E6E6F0"/>
                  </a:solidFill>
                  <a:latin typeface="+mn-lt"/>
                  <a:ea typeface="+mn-ea"/>
                  <a:cs typeface="+mn-cs"/>
                </a:rPr>
                <a:t>Fax: +44 (0) 1229 870096</a:t>
              </a:r>
            </a:p>
            <a:p>
              <a:pPr algn="r">
                <a:lnSpc>
                  <a:spcPts val="800"/>
                </a:lnSpc>
              </a:pPr>
              <a:r>
                <a:rPr lang="nl-NL" sz="800" b="0" i="0" u="none" strike="noStrike" kern="1200" baseline="0" dirty="0" smtClean="0">
                  <a:solidFill>
                    <a:srgbClr val="E6E6F0"/>
                  </a:solidFill>
                  <a:latin typeface="+mn-lt"/>
                  <a:ea typeface="+mn-ea"/>
                  <a:cs typeface="+mn-cs"/>
                </a:rPr>
                <a:t>Regd: 2153654 VAT: GB 473 2757 28</a:t>
              </a:r>
            </a:p>
          </p:txBody>
        </p:sp>
        <p:sp>
          <p:nvSpPr>
            <p:cNvPr id="21" name="TextBox 20"/>
            <p:cNvSpPr txBox="1"/>
            <p:nvPr userDrawn="1"/>
          </p:nvSpPr>
          <p:spPr>
            <a:xfrm>
              <a:off x="457201" y="5840353"/>
              <a:ext cx="301204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 2023 Structured Software Systems Limited (“3SL”). All rights reserved.</a:t>
              </a:r>
            </a:p>
            <a:p>
              <a:pPr>
                <a:lnSpc>
                  <a:spcPts val="800"/>
                </a:lnSpc>
              </a:pPr>
              <a:r>
                <a:rPr lang="en-GB" sz="800" b="0" i="0" u="none" strike="noStrike" kern="1200" baseline="0" dirty="0" smtClean="0">
                  <a:solidFill>
                    <a:srgbClr val="E6E6F0"/>
                  </a:solidFill>
                  <a:latin typeface="+mn-lt"/>
                  <a:ea typeface="+mn-ea"/>
                  <a:cs typeface="+mn-cs"/>
                </a:rPr>
                <a:t>Cradle® is a registered trademark of 3SL in the UK and other countries.</a:t>
              </a:r>
            </a:p>
            <a:p>
              <a:pPr>
                <a:lnSpc>
                  <a:spcPts val="800"/>
                </a:lnSpc>
              </a:pPr>
              <a:r>
                <a:rPr lang="en-GB" sz="800" b="0" i="0" u="none" strike="noStrike" kern="1200" baseline="0" dirty="0" smtClean="0">
                  <a:solidFill>
                    <a:srgbClr val="E6E6F0"/>
                  </a:solidFill>
                  <a:latin typeface="+mn-lt"/>
                  <a:ea typeface="+mn-ea"/>
                  <a:cs typeface="+mn-cs"/>
                </a:rPr>
                <a:t>All other trademarks are the property of their respective owners.</a:t>
              </a:r>
            </a:p>
          </p:txBody>
        </p:sp>
        <p:sp>
          <p:nvSpPr>
            <p:cNvPr id="22" name="TextBox 21"/>
            <p:cNvSpPr txBox="1"/>
            <p:nvPr userDrawn="1"/>
          </p:nvSpPr>
          <p:spPr>
            <a:xfrm>
              <a:off x="457201" y="6250722"/>
              <a:ext cx="106920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https://www.threesl.com</a:t>
              </a:r>
            </a:p>
            <a:p>
              <a:pPr>
                <a:lnSpc>
                  <a:spcPts val="800"/>
                </a:lnSpc>
              </a:pPr>
              <a:r>
                <a:rPr lang="en-GB" sz="800" b="0" i="0" u="none" strike="noStrike" kern="1200" baseline="0" dirty="0" smtClean="0">
                  <a:solidFill>
                    <a:srgbClr val="E6E6F0"/>
                  </a:solidFill>
                  <a:latin typeface="+mn-lt"/>
                  <a:ea typeface="+mn-ea"/>
                  <a:cs typeface="+mn-cs"/>
                </a:rPr>
                <a:t>salesdetails@threesl.com</a:t>
              </a:r>
            </a:p>
            <a:p>
              <a:pPr>
                <a:lnSpc>
                  <a:spcPts val="800"/>
                </a:lnSpc>
              </a:pPr>
              <a:r>
                <a:rPr lang="en-GB" sz="800" b="0" i="0" u="none" strike="noStrike" kern="1200" baseline="0" dirty="0" smtClean="0">
                  <a:solidFill>
                    <a:srgbClr val="E6E6F0"/>
                  </a:solidFill>
                  <a:latin typeface="+mn-lt"/>
                  <a:ea typeface="+mn-ea"/>
                  <a:cs typeface="+mn-cs"/>
                </a:rPr>
                <a:t>support@threesl.com</a:t>
              </a:r>
            </a:p>
          </p:txBody>
        </p:sp>
        <p:cxnSp>
          <p:nvCxnSpPr>
            <p:cNvPr id="23" name="Straight Connector 22"/>
            <p:cNvCxnSpPr/>
            <p:nvPr userDrawn="1"/>
          </p:nvCxnSpPr>
          <p:spPr>
            <a:xfrm>
              <a:off x="0" y="5718976"/>
              <a:ext cx="9144000" cy="0"/>
            </a:xfrm>
            <a:prstGeom prst="line">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pic>
          <p:nvPicPr>
            <p:cNvPr id="24" name="Picture 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639271" y="5840352"/>
              <a:ext cx="1240128" cy="889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39669773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2pPr marL="457200" indent="-457200">
              <a:buFont typeface="Arial" panose="020B0604020202020204" pitchFamily="34" charset="0"/>
              <a:buChar char="•"/>
              <a:tabLst>
                <a:tab pos="914400" algn="l"/>
                <a:tab pos="1828800" algn="l"/>
                <a:tab pos="2743200" algn="l"/>
                <a:tab pos="3657600" algn="l"/>
                <a:tab pos="4572000" algn="l"/>
                <a:tab pos="8229600" algn="r"/>
              </a:tabLs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7" name="Straight Connector 6"/>
          <p:cNvCxnSpPr/>
          <p:nvPr userDrawn="1"/>
        </p:nvCxnSpPr>
        <p:spPr>
          <a:xfrm>
            <a:off x="457200" y="914400"/>
            <a:ext cx="8229600" cy="0"/>
          </a:xfrm>
          <a:prstGeom prst="line">
            <a:avLst/>
          </a:prstGeom>
          <a:solidFill>
            <a:srgbClr val="107FFC"/>
          </a:solidFill>
          <a:ln w="254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p:cNvCxnSpPr/>
          <p:nvPr userDrawn="1"/>
        </p:nvCxnSpPr>
        <p:spPr>
          <a:xfrm>
            <a:off x="457200" y="6324600"/>
            <a:ext cx="8229600" cy="0"/>
          </a:xfrm>
          <a:prstGeom prst="line">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userDrawn="1"/>
        </p:nvSpPr>
        <p:spPr>
          <a:xfrm>
            <a:off x="8305800" y="6324600"/>
            <a:ext cx="381000" cy="228600"/>
          </a:xfrm>
          <a:prstGeom prst="rect">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fld id="{8CE93FF9-21D9-4646-8DC4-EC55FADB4583}" type="slidenum">
              <a:rPr lang="en-GB" sz="1200" smtClean="0">
                <a:solidFill>
                  <a:schemeClr val="bg1"/>
                </a:solidFill>
              </a:rPr>
              <a:pPr lvl="0"/>
              <a:t>‹#›</a:t>
            </a:fld>
            <a:endParaRPr lang="en-GB" sz="1000" dirty="0">
              <a:solidFill>
                <a:schemeClr val="bg1"/>
              </a:solidFill>
            </a:endParaRPr>
          </a:p>
        </p:txBody>
      </p:sp>
      <p:sp>
        <p:nvSpPr>
          <p:cNvPr id="10" name="Rectangle 9"/>
          <p:cNvSpPr/>
          <p:nvPr userDrawn="1"/>
        </p:nvSpPr>
        <p:spPr>
          <a:xfrm>
            <a:off x="443713" y="6329218"/>
            <a:ext cx="1325043" cy="246221"/>
          </a:xfrm>
          <a:prstGeom prst="rect">
            <a:avLst/>
          </a:prstGeom>
        </p:spPr>
        <p:txBody>
          <a:bodyPr wrap="none" lIns="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rgbClr val="0A0AB2"/>
                </a:solidFill>
                <a:latin typeface="+mn-lt"/>
                <a:ea typeface="+mn-ea"/>
                <a:cs typeface="+mn-cs"/>
              </a:rPr>
              <a:t>RR024/01: August 2022</a:t>
            </a:r>
          </a:p>
        </p:txBody>
      </p:sp>
    </p:spTree>
    <p:extLst>
      <p:ext uri="{BB962C8B-B14F-4D97-AF65-F5344CB8AC3E}">
        <p14:creationId xmlns:p14="http://schemas.microsoft.com/office/powerpoint/2010/main" xmlns="" val="13878223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cxnSp>
        <p:nvCxnSpPr>
          <p:cNvPr id="6" name="Straight Connector 5"/>
          <p:cNvCxnSpPr/>
          <p:nvPr userDrawn="1"/>
        </p:nvCxnSpPr>
        <p:spPr>
          <a:xfrm>
            <a:off x="457200" y="6324600"/>
            <a:ext cx="8229600" cy="0"/>
          </a:xfrm>
          <a:prstGeom prst="line">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userDrawn="1"/>
        </p:nvSpPr>
        <p:spPr>
          <a:xfrm>
            <a:off x="8305800" y="6324600"/>
            <a:ext cx="381000" cy="228600"/>
          </a:xfrm>
          <a:prstGeom prst="rect">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fld id="{8CE93FF9-21D9-4646-8DC4-EC55FADB4583}" type="slidenum">
              <a:rPr lang="en-GB" sz="1200" smtClean="0">
                <a:solidFill>
                  <a:schemeClr val="bg1"/>
                </a:solidFill>
              </a:rPr>
              <a:pPr lvl="0"/>
              <a:t>‹#›</a:t>
            </a:fld>
            <a:endParaRPr lang="en-GB" sz="1000" dirty="0">
              <a:solidFill>
                <a:schemeClr val="bg1"/>
              </a:solidFill>
            </a:endParaRPr>
          </a:p>
        </p:txBody>
      </p:sp>
      <p:sp>
        <p:nvSpPr>
          <p:cNvPr id="8" name="Rectangle 7"/>
          <p:cNvSpPr/>
          <p:nvPr userDrawn="1"/>
        </p:nvSpPr>
        <p:spPr>
          <a:xfrm>
            <a:off x="443713" y="6329218"/>
            <a:ext cx="1325043" cy="246221"/>
          </a:xfrm>
          <a:prstGeom prst="rect">
            <a:avLst/>
          </a:prstGeom>
        </p:spPr>
        <p:txBody>
          <a:bodyPr wrap="none" lIns="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rgbClr val="0A0AB2"/>
                </a:solidFill>
                <a:latin typeface="+mn-lt"/>
                <a:ea typeface="+mn-ea"/>
                <a:cs typeface="+mn-cs"/>
              </a:rPr>
              <a:t>RR024/01: August 2022</a:t>
            </a:r>
          </a:p>
        </p:txBody>
      </p:sp>
    </p:spTree>
    <p:extLst>
      <p:ext uri="{BB962C8B-B14F-4D97-AF65-F5344CB8AC3E}">
        <p14:creationId xmlns:p14="http://schemas.microsoft.com/office/powerpoint/2010/main" xmlns="" val="16394389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46612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6" name="Picture 4"/>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086600" y="4041648"/>
            <a:ext cx="2044598" cy="1664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 name="Picture 3" descr="D:\images\issued\Logos\Logo Medium.gif"/>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641778" y="457200"/>
            <a:ext cx="1026986" cy="54051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0" name="Group 79"/>
          <p:cNvGrpSpPr/>
          <p:nvPr userDrawn="1"/>
        </p:nvGrpSpPr>
        <p:grpSpPr>
          <a:xfrm>
            <a:off x="-6994" y="-169"/>
            <a:ext cx="4502954" cy="2256248"/>
            <a:chOff x="-6994" y="-169"/>
            <a:chExt cx="4502954" cy="2256248"/>
          </a:xfrm>
        </p:grpSpPr>
        <p:pic>
          <p:nvPicPr>
            <p:cNvPr id="81"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994" y="-169"/>
              <a:ext cx="4502954" cy="2256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2" name="Picture 3"/>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28601" y="228600"/>
              <a:ext cx="901996" cy="16110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3" name="Group 82"/>
            <p:cNvGrpSpPr/>
            <p:nvPr userDrawn="1"/>
          </p:nvGrpSpPr>
          <p:grpSpPr>
            <a:xfrm>
              <a:off x="1124712" y="285441"/>
              <a:ext cx="1936428" cy="875270"/>
              <a:chOff x="1124712" y="285441"/>
              <a:chExt cx="1936428" cy="875270"/>
            </a:xfrm>
          </p:grpSpPr>
          <p:sp>
            <p:nvSpPr>
              <p:cNvPr id="84" name="TextBox 83"/>
              <p:cNvSpPr txBox="1"/>
              <p:nvPr userDrawn="1"/>
            </p:nvSpPr>
            <p:spPr>
              <a:xfrm>
                <a:off x="1124712" y="285441"/>
                <a:ext cx="1936428" cy="830997"/>
              </a:xfrm>
              <a:prstGeom prst="rect">
                <a:avLst/>
              </a:prstGeom>
              <a:noFill/>
            </p:spPr>
            <p:txBody>
              <a:bodyPr wrap="none" lIns="0" tIns="0" rIns="0" bIns="0" rtlCol="0">
                <a:spAutoFit/>
              </a:bodyPr>
              <a:lstStyle/>
              <a:p>
                <a:r>
                  <a:rPr lang="en-GB" sz="3600" b="1" kern="1200" dirty="0" smtClean="0">
                    <a:solidFill>
                      <a:srgbClr val="0A0AB2"/>
                    </a:solidFill>
                    <a:latin typeface="Helvetica" pitchFamily="34" charset="0"/>
                    <a:ea typeface="+mn-ea"/>
                    <a:cs typeface="Tahoma" panose="020B0604030504040204" pitchFamily="34" charset="0"/>
                  </a:rPr>
                  <a:t>Cradle-</a:t>
                </a:r>
                <a:r>
                  <a:rPr lang="en-GB" sz="5400" b="1" i="1" kern="1200" dirty="0" smtClean="0">
                    <a:solidFill>
                      <a:srgbClr val="0A0AB2"/>
                    </a:solidFill>
                    <a:latin typeface="Times New Roman" panose="02020603050405020304" pitchFamily="18" charset="0"/>
                    <a:ea typeface="+mn-ea"/>
                    <a:cs typeface="Times New Roman" panose="02020603050405020304" pitchFamily="18" charset="0"/>
                  </a:rPr>
                  <a:t>7</a:t>
                </a:r>
              </a:p>
            </p:txBody>
          </p:sp>
          <p:sp>
            <p:nvSpPr>
              <p:cNvPr id="85" name="Rectangle 84"/>
              <p:cNvSpPr/>
              <p:nvPr userDrawn="1"/>
            </p:nvSpPr>
            <p:spPr>
              <a:xfrm>
                <a:off x="1124712" y="991434"/>
                <a:ext cx="1559722" cy="169277"/>
              </a:xfrm>
              <a:prstGeom prst="rect">
                <a:avLst/>
              </a:prstGeom>
            </p:spPr>
            <p:txBody>
              <a:bodyPr wrap="none" lIns="0" tIns="0" rIns="0" bIns="0">
                <a:spAutoFit/>
              </a:bodyPr>
              <a:lstStyle/>
              <a:p>
                <a:r>
                  <a:rPr lang="en-GB" sz="1100" b="0" i="1" kern="1200" dirty="0" smtClean="0">
                    <a:solidFill>
                      <a:srgbClr val="0A0AB2"/>
                    </a:solidFill>
                    <a:latin typeface="Times New Roman" panose="02020603050405020304" pitchFamily="18" charset="0"/>
                    <a:ea typeface="+mn-ea"/>
                    <a:cs typeface="Times New Roman" panose="02020603050405020304" pitchFamily="18" charset="0"/>
                  </a:rPr>
                  <a:t>From concept to creation…</a:t>
                </a:r>
                <a:endParaRPr lang="en-GB" sz="1100" b="0" i="1" kern="1200" dirty="0">
                  <a:solidFill>
                    <a:srgbClr val="0A0AB2"/>
                  </a:solidFill>
                  <a:latin typeface="Times New Roman" panose="02020603050405020304" pitchFamily="18" charset="0"/>
                  <a:ea typeface="+mn-ea"/>
                  <a:cs typeface="Times New Roman" panose="02020603050405020304" pitchFamily="18" charset="0"/>
                </a:endParaRPr>
              </a:p>
            </p:txBody>
          </p:sp>
        </p:grpSp>
      </p:grpSp>
      <p:grpSp>
        <p:nvGrpSpPr>
          <p:cNvPr id="15" name="Group 14"/>
          <p:cNvGrpSpPr/>
          <p:nvPr userDrawn="1"/>
        </p:nvGrpSpPr>
        <p:grpSpPr>
          <a:xfrm>
            <a:off x="0" y="5715000"/>
            <a:ext cx="9144000" cy="1143000"/>
            <a:chOff x="0" y="5715000"/>
            <a:chExt cx="9144000" cy="1143000"/>
          </a:xfrm>
        </p:grpSpPr>
        <p:sp>
          <p:nvSpPr>
            <p:cNvPr id="16" name="Rectangle 15"/>
            <p:cNvSpPr/>
            <p:nvPr userDrawn="1"/>
          </p:nvSpPr>
          <p:spPr>
            <a:xfrm>
              <a:off x="0" y="5715000"/>
              <a:ext cx="9144000" cy="1143000"/>
            </a:xfrm>
            <a:prstGeom prst="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endParaRPr lang="en-GB" sz="1000" dirty="0">
                <a:solidFill>
                  <a:prstClr val="white"/>
                </a:solidFill>
              </a:endParaRPr>
            </a:p>
          </p:txBody>
        </p:sp>
        <p:sp>
          <p:nvSpPr>
            <p:cNvPr id="17" name="TextBox 16"/>
            <p:cNvSpPr txBox="1"/>
            <p:nvPr userDrawn="1"/>
          </p:nvSpPr>
          <p:spPr>
            <a:xfrm>
              <a:off x="5931568" y="5840354"/>
              <a:ext cx="1582164" cy="718145"/>
            </a:xfrm>
            <a:prstGeom prst="rect">
              <a:avLst/>
            </a:prstGeom>
            <a:noFill/>
          </p:spPr>
          <p:txBody>
            <a:bodyPr wrap="none" lIns="0" tIns="0" rIns="0" bIns="0" rtlCol="0">
              <a:spAutoFit/>
            </a:bodyPr>
            <a:lstStyle/>
            <a:p>
              <a:pPr algn="r">
                <a:lnSpc>
                  <a:spcPts val="800"/>
                </a:lnSpc>
              </a:pPr>
              <a:r>
                <a:rPr lang="en-GB" sz="800" b="0" i="0" u="none" strike="noStrike" kern="1200" baseline="0" dirty="0" smtClean="0">
                  <a:solidFill>
                    <a:srgbClr val="E6E6F0"/>
                  </a:solidFill>
                  <a:latin typeface="+mn-lt"/>
                  <a:ea typeface="+mn-ea"/>
                  <a:cs typeface="+mn-cs"/>
                </a:rPr>
                <a:t>Structured Software Systems Ltd (3SL)</a:t>
              </a:r>
            </a:p>
            <a:p>
              <a:pPr algn="r">
                <a:lnSpc>
                  <a:spcPts val="800"/>
                </a:lnSpc>
              </a:pPr>
              <a:r>
                <a:rPr lang="en-GB" sz="800" b="0" i="0" u="none" strike="noStrike" kern="1200" baseline="0" dirty="0" smtClean="0">
                  <a:solidFill>
                    <a:srgbClr val="E6E6F0"/>
                  </a:solidFill>
                  <a:latin typeface="+mn-lt"/>
                  <a:ea typeface="+mn-ea"/>
                  <a:cs typeface="+mn-cs"/>
                </a:rPr>
                <a:t>Suite 2, 22a Duke Street</a:t>
              </a:r>
            </a:p>
            <a:p>
              <a:pPr algn="r">
                <a:lnSpc>
                  <a:spcPts val="800"/>
                </a:lnSpc>
              </a:pPr>
              <a:r>
                <a:rPr lang="en-GB" sz="800" b="0" i="0" u="none" strike="noStrike" kern="1200" baseline="0" dirty="0" smtClean="0">
                  <a:solidFill>
                    <a:srgbClr val="E6E6F0"/>
                  </a:solidFill>
                  <a:latin typeface="+mn-lt"/>
                  <a:ea typeface="+mn-ea"/>
                  <a:cs typeface="+mn-cs"/>
                </a:rPr>
                <a:t>Barrow-in-Furness</a:t>
              </a:r>
            </a:p>
            <a:p>
              <a:pPr algn="r">
                <a:lnSpc>
                  <a:spcPts val="800"/>
                </a:lnSpc>
              </a:pPr>
              <a:r>
                <a:rPr lang="en-GB" sz="800" b="0" i="0" u="none" strike="noStrike" kern="1200" baseline="0" dirty="0" smtClean="0">
                  <a:solidFill>
                    <a:srgbClr val="E6E6F0"/>
                  </a:solidFill>
                  <a:latin typeface="+mn-lt"/>
                  <a:ea typeface="+mn-ea"/>
                  <a:cs typeface="+mn-cs"/>
                </a:rPr>
                <a:t>Cumbria LA14 1HH, UK</a:t>
              </a:r>
            </a:p>
            <a:p>
              <a:pPr algn="r">
                <a:lnSpc>
                  <a:spcPts val="800"/>
                </a:lnSpc>
              </a:pPr>
              <a:r>
                <a:rPr lang="de-DE" sz="800" b="0" i="0" u="none" strike="noStrike" kern="1200" baseline="0" dirty="0" smtClean="0">
                  <a:solidFill>
                    <a:srgbClr val="E6E6F0"/>
                  </a:solidFill>
                  <a:latin typeface="+mn-lt"/>
                  <a:ea typeface="+mn-ea"/>
                  <a:cs typeface="+mn-cs"/>
                </a:rPr>
                <a:t>Tel: +44 (0) 1229 838867</a:t>
              </a:r>
            </a:p>
            <a:p>
              <a:pPr algn="r">
                <a:lnSpc>
                  <a:spcPts val="800"/>
                </a:lnSpc>
              </a:pPr>
              <a:r>
                <a:rPr lang="fr-FR" sz="800" b="0" i="0" u="none" strike="noStrike" kern="1200" baseline="0" dirty="0" smtClean="0">
                  <a:solidFill>
                    <a:srgbClr val="E6E6F0"/>
                  </a:solidFill>
                  <a:latin typeface="+mn-lt"/>
                  <a:ea typeface="+mn-ea"/>
                  <a:cs typeface="+mn-cs"/>
                </a:rPr>
                <a:t>Fax: +44 (0) 1229 870096</a:t>
              </a:r>
            </a:p>
            <a:p>
              <a:pPr algn="r">
                <a:lnSpc>
                  <a:spcPts val="800"/>
                </a:lnSpc>
              </a:pPr>
              <a:r>
                <a:rPr lang="nl-NL" sz="800" b="0" i="0" u="none" strike="noStrike" kern="1200" baseline="0" dirty="0" smtClean="0">
                  <a:solidFill>
                    <a:srgbClr val="E6E6F0"/>
                  </a:solidFill>
                  <a:latin typeface="+mn-lt"/>
                  <a:ea typeface="+mn-ea"/>
                  <a:cs typeface="+mn-cs"/>
                </a:rPr>
                <a:t>Regd: 2153654 VAT: GB 473 2757 28</a:t>
              </a:r>
            </a:p>
          </p:txBody>
        </p:sp>
        <p:sp>
          <p:nvSpPr>
            <p:cNvPr id="18" name="TextBox 17"/>
            <p:cNvSpPr txBox="1"/>
            <p:nvPr userDrawn="1"/>
          </p:nvSpPr>
          <p:spPr>
            <a:xfrm>
              <a:off x="457201" y="5840353"/>
              <a:ext cx="301204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 2023 Structured Software Systems Limited (“3SL”). All rights reserved.</a:t>
              </a:r>
            </a:p>
            <a:p>
              <a:pPr>
                <a:lnSpc>
                  <a:spcPts val="800"/>
                </a:lnSpc>
              </a:pPr>
              <a:r>
                <a:rPr lang="en-GB" sz="800" b="0" i="0" u="none" strike="noStrike" kern="1200" baseline="0" dirty="0" smtClean="0">
                  <a:solidFill>
                    <a:srgbClr val="E6E6F0"/>
                  </a:solidFill>
                  <a:latin typeface="+mn-lt"/>
                  <a:ea typeface="+mn-ea"/>
                  <a:cs typeface="+mn-cs"/>
                </a:rPr>
                <a:t>Cradle® is a registered trademark of 3SL in the UK and other countries.</a:t>
              </a:r>
            </a:p>
            <a:p>
              <a:pPr>
                <a:lnSpc>
                  <a:spcPts val="800"/>
                </a:lnSpc>
              </a:pPr>
              <a:r>
                <a:rPr lang="en-GB" sz="800" b="0" i="0" u="none" strike="noStrike" kern="1200" baseline="0" dirty="0" smtClean="0">
                  <a:solidFill>
                    <a:srgbClr val="E6E6F0"/>
                  </a:solidFill>
                  <a:latin typeface="+mn-lt"/>
                  <a:ea typeface="+mn-ea"/>
                  <a:cs typeface="+mn-cs"/>
                </a:rPr>
                <a:t>All other trademarks are the property of their respective owners.</a:t>
              </a:r>
            </a:p>
          </p:txBody>
        </p:sp>
        <p:sp>
          <p:nvSpPr>
            <p:cNvPr id="19" name="TextBox 18"/>
            <p:cNvSpPr txBox="1"/>
            <p:nvPr userDrawn="1"/>
          </p:nvSpPr>
          <p:spPr>
            <a:xfrm>
              <a:off x="457201" y="6250722"/>
              <a:ext cx="106920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https://www.threesl.com</a:t>
              </a:r>
            </a:p>
            <a:p>
              <a:pPr>
                <a:lnSpc>
                  <a:spcPts val="800"/>
                </a:lnSpc>
              </a:pPr>
              <a:r>
                <a:rPr lang="en-GB" sz="800" b="0" i="0" u="none" strike="noStrike" kern="1200" baseline="0" dirty="0" smtClean="0">
                  <a:solidFill>
                    <a:srgbClr val="E6E6F0"/>
                  </a:solidFill>
                  <a:latin typeface="+mn-lt"/>
                  <a:ea typeface="+mn-ea"/>
                  <a:cs typeface="+mn-cs"/>
                </a:rPr>
                <a:t>salesdetails@threesl.com</a:t>
              </a:r>
            </a:p>
            <a:p>
              <a:pPr>
                <a:lnSpc>
                  <a:spcPts val="800"/>
                </a:lnSpc>
              </a:pPr>
              <a:r>
                <a:rPr lang="en-GB" sz="800" b="0" i="0" u="none" strike="noStrike" kern="1200" baseline="0" dirty="0" smtClean="0">
                  <a:solidFill>
                    <a:srgbClr val="E6E6F0"/>
                  </a:solidFill>
                  <a:latin typeface="+mn-lt"/>
                  <a:ea typeface="+mn-ea"/>
                  <a:cs typeface="+mn-cs"/>
                </a:rPr>
                <a:t>support@threesl.com</a:t>
              </a:r>
            </a:p>
          </p:txBody>
        </p:sp>
        <p:cxnSp>
          <p:nvCxnSpPr>
            <p:cNvPr id="20" name="Straight Connector 19"/>
            <p:cNvCxnSpPr/>
            <p:nvPr userDrawn="1"/>
          </p:nvCxnSpPr>
          <p:spPr>
            <a:xfrm>
              <a:off x="0" y="5718976"/>
              <a:ext cx="9144000" cy="0"/>
            </a:xfrm>
            <a:prstGeom prst="line">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pic>
          <p:nvPicPr>
            <p:cNvPr id="21" name="Picture 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639271" y="5840352"/>
              <a:ext cx="1240128" cy="889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3625537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533400"/>
          </a:xfrm>
          <a:prstGeom prst="rect">
            <a:avLst/>
          </a:prstGeom>
        </p:spPr>
        <p:txBody>
          <a:bodyPr vert="horz" lIns="0" tIns="45720" rIns="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43000"/>
            <a:ext cx="8229600" cy="4983163"/>
          </a:xfrm>
          <a:prstGeom prst="rect">
            <a:avLst/>
          </a:prstGeom>
        </p:spPr>
        <p:txBody>
          <a:bodyPr vert="horz" lIns="0" tIns="45720" rIns="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xmlns="" val="265659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Lst>
  <p:timing>
    <p:tnLst>
      <p:par>
        <p:cTn id="1" dur="indefinite" restart="never" nodeType="tmRoot"/>
      </p:par>
    </p:tnLst>
  </p:timing>
  <p:txStyles>
    <p:titleStyle>
      <a:lvl1pPr algn="l" defTabSz="914400" rtl="0" eaLnBrk="1" latinLnBrk="0" hangingPunct="1">
        <a:spcBef>
          <a:spcPct val="0"/>
        </a:spcBef>
        <a:buNone/>
        <a:tabLst>
          <a:tab pos="8229600" algn="r"/>
        </a:tabLst>
        <a:defRPr sz="3200"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Tx/>
        <a:buNone/>
        <a:tabLst>
          <a:tab pos="914400" algn="l"/>
          <a:tab pos="1828800" algn="l"/>
          <a:tab pos="2743200" algn="l"/>
          <a:tab pos="3657600" algn="l"/>
          <a:tab pos="4572000" algn="l"/>
          <a:tab pos="8229600" algn="r"/>
        </a:tabLst>
        <a:defRPr sz="1800" kern="1200">
          <a:solidFill>
            <a:schemeClr val="tx1"/>
          </a:solidFill>
          <a:latin typeface="+mn-lt"/>
          <a:ea typeface="+mn-ea"/>
          <a:cs typeface="+mn-cs"/>
        </a:defRPr>
      </a:lvl1pPr>
      <a:lvl2pPr marL="457200" indent="-457200" algn="l" defTabSz="914400" rtl="0" eaLnBrk="1" latinLnBrk="0" hangingPunct="1">
        <a:spcBef>
          <a:spcPts val="300"/>
        </a:spcBef>
        <a:spcAft>
          <a:spcPts val="300"/>
        </a:spcAft>
        <a:buClr>
          <a:srgbClr val="E60A0A"/>
        </a:buClr>
        <a:buFont typeface="Arial" panose="020B0604020202020204" pitchFamily="34" charset="0"/>
        <a:buChar char="•"/>
        <a:tabLst>
          <a:tab pos="914400" algn="l"/>
          <a:tab pos="1828800" algn="l"/>
          <a:tab pos="2743200" algn="l"/>
          <a:tab pos="3657600" algn="l"/>
          <a:tab pos="4572000" algn="l"/>
          <a:tab pos="8229600" algn="r"/>
        </a:tabLst>
        <a:defRPr sz="1800" kern="1200">
          <a:solidFill>
            <a:schemeClr val="tx1"/>
          </a:solidFill>
          <a:latin typeface="+mn-lt"/>
          <a:ea typeface="+mn-ea"/>
          <a:cs typeface="+mn-cs"/>
        </a:defRPr>
      </a:lvl2pPr>
      <a:lvl3pPr marL="804863" indent="-342900" algn="l" defTabSz="914400" rtl="0" eaLnBrk="1" latinLnBrk="0" hangingPunct="1">
        <a:spcBef>
          <a:spcPts val="300"/>
        </a:spcBef>
        <a:spcAft>
          <a:spcPts val="300"/>
        </a:spcAft>
        <a:buClr>
          <a:srgbClr val="0A0AB2"/>
        </a:buClr>
        <a:buFont typeface="Arial" panose="020B0604020202020204" pitchFamily="34" charset="0"/>
        <a:buChar char="•"/>
        <a:tabLst>
          <a:tab pos="1828800" algn="l"/>
          <a:tab pos="2743200" algn="l"/>
          <a:tab pos="3657600" algn="l"/>
          <a:tab pos="4572000" algn="l"/>
          <a:tab pos="8229600" algn="r"/>
        </a:tabLst>
        <a:defRPr sz="1800" kern="1200" baseline="0">
          <a:solidFill>
            <a:schemeClr val="tx1"/>
          </a:solidFill>
          <a:latin typeface="+mn-lt"/>
          <a:ea typeface="+mn-ea"/>
          <a:cs typeface="+mn-cs"/>
        </a:defRPr>
      </a:lvl3pPr>
      <a:lvl4pPr marL="1144588" indent="-342900" algn="l" defTabSz="914400" rtl="0" eaLnBrk="1" latinLnBrk="0" hangingPunct="1">
        <a:spcBef>
          <a:spcPts val="200"/>
        </a:spcBef>
        <a:spcAft>
          <a:spcPts val="200"/>
        </a:spcAft>
        <a:buClr>
          <a:srgbClr val="1106E8"/>
        </a:buClr>
        <a:buFont typeface="Wingdings" panose="05000000000000000000" pitchFamily="2" charset="2"/>
        <a:buChar char="§"/>
        <a:tabLst>
          <a:tab pos="1828800" algn="l"/>
          <a:tab pos="2743200" algn="l"/>
          <a:tab pos="3657600" algn="l"/>
          <a:tab pos="4572000" algn="l"/>
          <a:tab pos="8229600" algn="r"/>
        </a:tabLst>
        <a:defRPr sz="1600" kern="1200">
          <a:solidFill>
            <a:srgbClr val="595959"/>
          </a:solidFill>
          <a:latin typeface="+mn-lt"/>
          <a:ea typeface="+mn-ea"/>
          <a:cs typeface="+mn-cs"/>
        </a:defRPr>
      </a:lvl4pPr>
      <a:lvl5pPr marL="1484312" indent="-342900" algn="l" defTabSz="914400" rtl="0" eaLnBrk="1" latinLnBrk="0" hangingPunct="1">
        <a:spcBef>
          <a:spcPts val="100"/>
        </a:spcBef>
        <a:spcAft>
          <a:spcPts val="100"/>
        </a:spcAft>
        <a:buClr>
          <a:srgbClr val="1106E8"/>
        </a:buClr>
        <a:buFont typeface="Arial" panose="020B0604020202020204" pitchFamily="34" charset="0"/>
        <a:buChar char="•"/>
        <a:tabLst>
          <a:tab pos="1828800" algn="l"/>
          <a:tab pos="2743200" algn="l"/>
          <a:tab pos="3657600" algn="l"/>
          <a:tab pos="4572000" algn="l"/>
          <a:tab pos="8229600" algn="r"/>
        </a:tabLst>
        <a:defRPr sz="1600" kern="120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Executives Will Want to use MBSE</a:t>
            </a:r>
            <a:endParaRPr lang="en-GB" dirty="0"/>
          </a:p>
        </p:txBody>
      </p:sp>
      <p:sp>
        <p:nvSpPr>
          <p:cNvPr id="3" name="Subtitle 2"/>
          <p:cNvSpPr>
            <a:spLocks noGrp="1"/>
          </p:cNvSpPr>
          <p:nvPr>
            <p:ph type="subTitle" idx="1"/>
          </p:nvPr>
        </p:nvSpPr>
        <p:spPr/>
        <p:txBody>
          <a:bodyPr/>
          <a:lstStyle/>
          <a:p>
            <a:r>
              <a:rPr lang="en-GB" dirty="0" smtClean="0"/>
              <a:t>The value of MBSE to a non-engineer</a:t>
            </a:r>
            <a:endParaRPr lang="en-GB" dirty="0"/>
          </a:p>
        </p:txBody>
      </p:sp>
      <p:sp>
        <p:nvSpPr>
          <p:cNvPr id="38" name="TextBox 37"/>
          <p:cNvSpPr txBox="1"/>
          <p:nvPr/>
        </p:nvSpPr>
        <p:spPr>
          <a:xfrm>
            <a:off x="457200" y="3936889"/>
            <a:ext cx="4114800" cy="215444"/>
          </a:xfrm>
          <a:prstGeom prst="rect">
            <a:avLst/>
          </a:prstGeom>
          <a:noFill/>
        </p:spPr>
        <p:txBody>
          <a:bodyPr wrap="square" lIns="0" tIns="0" rIns="9144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smtClean="0">
                <a:solidFill>
                  <a:schemeClr val="tx1"/>
                </a:solidFill>
                <a:latin typeface="+mn-lt"/>
                <a:ea typeface="+mn-ea"/>
                <a:cs typeface="+mn-cs"/>
              </a:rPr>
              <a:t>RR024/01: August</a:t>
            </a:r>
            <a:r>
              <a:rPr lang="en-GB" sz="1400" b="1" i="0" u="none" strike="noStrike" kern="1200" dirty="0" smtClean="0">
                <a:solidFill>
                  <a:schemeClr val="tx1"/>
                </a:solidFill>
                <a:latin typeface="+mn-lt"/>
                <a:ea typeface="+mn-ea"/>
                <a:cs typeface="+mn-cs"/>
              </a:rPr>
              <a:t> 2022</a:t>
            </a:r>
            <a:endParaRPr lang="en-GB" sz="1400" b="1"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xmlns="" val="33415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Managing the Pieces	8</a:t>
            </a:r>
            <a:endParaRPr lang="en-GB" dirty="0"/>
          </a:p>
        </p:txBody>
      </p:sp>
      <p:sp>
        <p:nvSpPr>
          <p:cNvPr id="3" name="Content Placeholder 2"/>
          <p:cNvSpPr>
            <a:spLocks noGrp="1"/>
          </p:cNvSpPr>
          <p:nvPr>
            <p:ph idx="1"/>
          </p:nvPr>
        </p:nvSpPr>
        <p:spPr/>
        <p:txBody>
          <a:bodyPr/>
          <a:lstStyle/>
          <a:p>
            <a:r>
              <a:rPr lang="en-GB" dirty="0" smtClean="0"/>
              <a:t>Systems Engineers work with pieces of information so maybe we should manage the pieces.</a:t>
            </a:r>
          </a:p>
          <a:p>
            <a:r>
              <a:rPr lang="en-GB" dirty="0" smtClean="0"/>
              <a:t>Engineers utilise a large amount of different “pieces of information” to design, analyse, verify and validate a new system or modifications to an existing system.</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What do we do with the dots?</a:t>
            </a:r>
            <a:endParaRPr lang="en-GB" dirty="0"/>
          </a:p>
        </p:txBody>
      </p:sp>
      <p:pic>
        <p:nvPicPr>
          <p:cNvPr id="20482" name="Picture 2"/>
          <p:cNvPicPr>
            <a:picLocks noChangeAspect="1" noChangeArrowheads="1"/>
          </p:cNvPicPr>
          <p:nvPr/>
        </p:nvPicPr>
        <p:blipFill>
          <a:blip r:embed="rId2" cstate="print"/>
          <a:srcRect/>
          <a:stretch>
            <a:fillRect/>
          </a:stretch>
        </p:blipFill>
        <p:spPr bwMode="auto">
          <a:xfrm>
            <a:off x="3581400" y="2514600"/>
            <a:ext cx="2971800" cy="366887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Connect the Dots Together to Tell a Story	9</a:t>
            </a:r>
            <a:endParaRPr lang="en-GB" dirty="0"/>
          </a:p>
        </p:txBody>
      </p:sp>
      <p:sp>
        <p:nvSpPr>
          <p:cNvPr id="3" name="Content Placeholder 2"/>
          <p:cNvSpPr>
            <a:spLocks noGrp="1"/>
          </p:cNvSpPr>
          <p:nvPr>
            <p:ph idx="1"/>
          </p:nvPr>
        </p:nvSpPr>
        <p:spPr/>
        <p:txBody>
          <a:bodyPr/>
          <a:lstStyle/>
          <a:p>
            <a:r>
              <a:rPr lang="en-GB" dirty="0" smtClean="0"/>
              <a:t>A piece of information by itself has limited value, but when associated with one or more other pieces of information via relationships (i.e. cross reference links), the information has more value to the project.</a:t>
            </a:r>
            <a:endParaRPr lang="en-GB" dirty="0"/>
          </a:p>
        </p:txBody>
      </p:sp>
      <p:pic>
        <p:nvPicPr>
          <p:cNvPr id="21506" name="Picture 2"/>
          <p:cNvPicPr>
            <a:picLocks noChangeAspect="1" noChangeArrowheads="1"/>
          </p:cNvPicPr>
          <p:nvPr/>
        </p:nvPicPr>
        <p:blipFill>
          <a:blip r:embed="rId2" cstate="print"/>
          <a:srcRect/>
          <a:stretch>
            <a:fillRect/>
          </a:stretch>
        </p:blipFill>
        <p:spPr bwMode="auto">
          <a:xfrm>
            <a:off x="5029200" y="3990108"/>
            <a:ext cx="3657600" cy="2236819"/>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4724400" y="1905000"/>
            <a:ext cx="3951636" cy="1828801"/>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457200" y="2209800"/>
            <a:ext cx="4114800" cy="375102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Connect the Dots Using a Defined Set of Rules	10</a:t>
            </a:r>
            <a:endParaRPr lang="en-GB" dirty="0"/>
          </a:p>
        </p:txBody>
      </p:sp>
      <p:sp>
        <p:nvSpPr>
          <p:cNvPr id="3" name="Content Placeholder 2"/>
          <p:cNvSpPr>
            <a:spLocks noGrp="1"/>
          </p:cNvSpPr>
          <p:nvPr>
            <p:ph idx="1"/>
          </p:nvPr>
        </p:nvSpPr>
        <p:spPr/>
        <p:txBody>
          <a:bodyPr/>
          <a:lstStyle/>
          <a:p>
            <a:r>
              <a:rPr lang="en-GB" dirty="0" smtClean="0"/>
              <a:t>The result of connecting the dots using a defined set of rules is a structured information model.</a:t>
            </a:r>
          </a:p>
          <a:p>
            <a:r>
              <a:rPr lang="en-GB" dirty="0" smtClean="0"/>
              <a:t>The information model consists of </a:t>
            </a:r>
            <a:r>
              <a:rPr lang="en-GB" dirty="0" smtClean="0">
                <a:solidFill>
                  <a:srgbClr val="0A0AB2"/>
                </a:solidFill>
              </a:rPr>
              <a:t>elements</a:t>
            </a:r>
            <a:r>
              <a:rPr lang="en-GB" dirty="0" smtClean="0"/>
              <a:t>, </a:t>
            </a:r>
            <a:r>
              <a:rPr lang="en-GB" dirty="0" smtClean="0">
                <a:solidFill>
                  <a:srgbClr val="0A0AB2"/>
                </a:solidFill>
              </a:rPr>
              <a:t>relationships</a:t>
            </a:r>
            <a:r>
              <a:rPr lang="en-GB" dirty="0" smtClean="0"/>
              <a:t> that establish traceability between elements, and </a:t>
            </a:r>
            <a:r>
              <a:rPr lang="en-GB" dirty="0" smtClean="0">
                <a:solidFill>
                  <a:srgbClr val="0A0AB2"/>
                </a:solidFill>
              </a:rPr>
              <a:t>diagrams</a:t>
            </a:r>
            <a:r>
              <a:rPr lang="en-GB" dirty="0" smtClean="0"/>
              <a:t> (conceptual models). This information is stored in a </a:t>
            </a:r>
            <a:r>
              <a:rPr lang="en-GB" dirty="0" smtClean="0">
                <a:solidFill>
                  <a:srgbClr val="0A0AB2"/>
                </a:solidFill>
              </a:rPr>
              <a:t>repository</a:t>
            </a:r>
            <a:r>
              <a:rPr lang="en-GB" dirty="0" smtClean="0"/>
              <a:t> (i.e. database) that is accessible by computer-based tools.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This type of structured approach is known as a Model-Based Systems Engineering (MBSE) process. The process defines the rules to use to connect the dots.</a:t>
            </a:r>
            <a:endParaRPr lang="en-GB" dirty="0"/>
          </a:p>
        </p:txBody>
      </p:sp>
      <p:pic>
        <p:nvPicPr>
          <p:cNvPr id="22530" name="Picture 2"/>
          <p:cNvPicPr>
            <a:picLocks noChangeAspect="1" noChangeArrowheads="1"/>
          </p:cNvPicPr>
          <p:nvPr/>
        </p:nvPicPr>
        <p:blipFill>
          <a:blip r:embed="rId2" cstate="print"/>
          <a:srcRect/>
          <a:stretch>
            <a:fillRect/>
          </a:stretch>
        </p:blipFill>
        <p:spPr bwMode="auto">
          <a:xfrm>
            <a:off x="685800" y="2743200"/>
            <a:ext cx="6702455" cy="2628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Define Your Project’s MBSE Process	11</a:t>
            </a:r>
            <a:endParaRPr lang="en-GB" dirty="0"/>
          </a:p>
        </p:txBody>
      </p:sp>
      <p:sp>
        <p:nvSpPr>
          <p:cNvPr id="3" name="Content Placeholder 2"/>
          <p:cNvSpPr>
            <a:spLocks noGrp="1"/>
          </p:cNvSpPr>
          <p:nvPr>
            <p:ph idx="1"/>
          </p:nvPr>
        </p:nvSpPr>
        <p:spPr/>
        <p:txBody>
          <a:bodyPr/>
          <a:lstStyle/>
          <a:p>
            <a:r>
              <a:rPr lang="en-GB" dirty="0" smtClean="0"/>
              <a:t>Define the project’s Systems Engineering process and methods and then identify the information model, element types and diagram types to be used on the project.</a:t>
            </a:r>
            <a:endParaRPr lang="en-GB" dirty="0"/>
          </a:p>
        </p:txBody>
      </p:sp>
      <p:pic>
        <p:nvPicPr>
          <p:cNvPr id="23554" name="Picture 2"/>
          <p:cNvPicPr>
            <a:picLocks noChangeAspect="1" noChangeArrowheads="1"/>
          </p:cNvPicPr>
          <p:nvPr/>
        </p:nvPicPr>
        <p:blipFill>
          <a:blip r:embed="rId2" cstate="print"/>
          <a:srcRect/>
          <a:stretch>
            <a:fillRect/>
          </a:stretch>
        </p:blipFill>
        <p:spPr bwMode="auto">
          <a:xfrm>
            <a:off x="2057400" y="1828800"/>
            <a:ext cx="3962400" cy="2254120"/>
          </a:xfrm>
          <a:prstGeom prst="rect">
            <a:avLst/>
          </a:prstGeom>
          <a:noFill/>
          <a:ln w="9525">
            <a:noFill/>
            <a:miter lim="800000"/>
            <a:headEnd/>
            <a:tailEnd/>
          </a:ln>
        </p:spPr>
      </p:pic>
      <p:sp>
        <p:nvSpPr>
          <p:cNvPr id="4" name="Content Placeholder 2"/>
          <p:cNvSpPr txBox="1">
            <a:spLocks/>
          </p:cNvSpPr>
          <p:nvPr/>
        </p:nvSpPr>
        <p:spPr>
          <a:xfrm>
            <a:off x="457200" y="3733800"/>
            <a:ext cx="2895600" cy="2514600"/>
          </a:xfrm>
          <a:prstGeom prst="rect">
            <a:avLst/>
          </a:prstGeom>
        </p:spPr>
        <p:txBody>
          <a:bodyPr vert="horz" lIns="0" tIns="45720" rIns="0" bIns="45720" rtlCol="0">
            <a:normAutofit fontScale="77500" lnSpcReduction="20000"/>
          </a:bodyPr>
          <a:lstStyle/>
          <a:p>
            <a:pPr marL="457200" marR="0" lvl="1" indent="-457200" algn="l" defTabSz="914400" rtl="0" eaLnBrk="1" fontAlgn="auto" latinLnBrk="0" hangingPunct="1">
              <a:lnSpc>
                <a:spcPct val="100000"/>
              </a:lnSpc>
              <a:spcBef>
                <a:spcPts val="300"/>
              </a:spcBef>
              <a:spcAft>
                <a:spcPts val="300"/>
              </a:spcAft>
              <a:buClr>
                <a:srgbClr val="E60A0A"/>
              </a:buClr>
              <a:buSzTx/>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Technical Processes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Requirements development</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Logical architecture</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Physical</a:t>
            </a:r>
            <a:r>
              <a:rPr kumimoji="0" lang="en-GB" sz="1800" b="0" i="0" u="none" strike="noStrike" kern="1200" cap="none" spc="0" normalizeH="0" noProof="0" dirty="0" smtClean="0">
                <a:ln>
                  <a:noFill/>
                </a:ln>
                <a:solidFill>
                  <a:schemeClr val="tx1"/>
                </a:solidFill>
                <a:effectLst/>
                <a:uLnTx/>
                <a:uFillTx/>
                <a:latin typeface="+mn-lt"/>
                <a:ea typeface="+mn-ea"/>
                <a:cs typeface="+mn-cs"/>
              </a:rPr>
              <a:t> architecture</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baseline="0" dirty="0" smtClean="0"/>
              <a:t>Design</a:t>
            </a:r>
            <a:r>
              <a:rPr lang="en-GB" dirty="0" smtClean="0"/>
              <a:t> solution</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Implementation</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Integration</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Verification</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Validation</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Transition</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5791200" y="3505200"/>
            <a:ext cx="2895600" cy="2773363"/>
          </a:xfrm>
          <a:prstGeom prst="rect">
            <a:avLst/>
          </a:prstGeom>
        </p:spPr>
        <p:txBody>
          <a:bodyPr vert="horz" lIns="0" tIns="45720" rIns="0" bIns="45720" rtlCol="0">
            <a:normAutofit fontScale="77500" lnSpcReduction="20000"/>
          </a:bodyPr>
          <a:lstStyle/>
          <a:p>
            <a:pPr marL="457200" marR="0" lvl="1" indent="-457200" algn="l" defTabSz="914400" rtl="0" eaLnBrk="1" fontAlgn="auto" latinLnBrk="0" hangingPunct="1">
              <a:lnSpc>
                <a:spcPct val="100000"/>
              </a:lnSpc>
              <a:spcBef>
                <a:spcPts val="300"/>
              </a:spcBef>
              <a:spcAft>
                <a:spcPts val="300"/>
              </a:spcAft>
              <a:buClr>
                <a:srgbClr val="E60A0A"/>
              </a:buClr>
              <a:buSzTx/>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Technical Management Processes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Decision analysis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Technical planning</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Technical</a:t>
            </a:r>
            <a:r>
              <a:rPr kumimoji="0" lang="en-GB" sz="1800" b="0" i="0" u="none" strike="noStrike" kern="1200" cap="none" spc="0" normalizeH="0" noProof="0" dirty="0" smtClean="0">
                <a:ln>
                  <a:noFill/>
                </a:ln>
                <a:solidFill>
                  <a:schemeClr val="tx1"/>
                </a:solidFill>
                <a:effectLst/>
                <a:uLnTx/>
                <a:uFillTx/>
                <a:latin typeface="+mn-lt"/>
                <a:ea typeface="+mn-ea"/>
                <a:cs typeface="+mn-cs"/>
              </a:rPr>
              <a:t> assessment</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baseline="0" dirty="0" smtClean="0"/>
              <a:t>Requirements management</a:t>
            </a:r>
            <a:endParaRPr lang="en-GB" dirty="0" smtClean="0"/>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Architecture management</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Risk management</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Configuration management</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Technical data management</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Interface management</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dirty="0" smtClean="0"/>
              <a:t>Traceability management</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 Benefits of MBSE	12</a:t>
            </a:r>
            <a:endParaRPr lang="en-GB" dirty="0"/>
          </a:p>
        </p:txBody>
      </p:sp>
      <p:graphicFrame>
        <p:nvGraphicFramePr>
          <p:cNvPr id="4" name="Content Placeholder 3"/>
          <p:cNvGraphicFramePr>
            <a:graphicFrameLocks noGrp="1"/>
          </p:cNvGraphicFramePr>
          <p:nvPr>
            <p:ph idx="1"/>
          </p:nvPr>
        </p:nvGraphicFramePr>
        <p:xfrm>
          <a:off x="457200" y="1143000"/>
          <a:ext cx="8229600" cy="4668520"/>
        </p:xfrm>
        <a:graphic>
          <a:graphicData uri="http://schemas.openxmlformats.org/drawingml/2006/table">
            <a:tbl>
              <a:tblPr firstRow="1" bandRow="1">
                <a:tableStyleId>{5C22544A-7EE6-4342-B048-85BDC9FD1C3A}</a:tableStyleId>
              </a:tblPr>
              <a:tblGrid>
                <a:gridCol w="1447800"/>
                <a:gridCol w="2667000"/>
                <a:gridCol w="2743200"/>
                <a:gridCol w="1371600"/>
              </a:tblGrid>
              <a:tr h="370840">
                <a:tc>
                  <a:txBody>
                    <a:bodyPr/>
                    <a:lstStyle/>
                    <a:p>
                      <a:r>
                        <a:rPr lang="en-GB" sz="1400" dirty="0" smtClean="0"/>
                        <a:t>Project Activities</a:t>
                      </a:r>
                      <a:endParaRPr lang="en-GB" sz="1400" dirty="0"/>
                    </a:p>
                  </a:txBody>
                  <a:tcPr/>
                </a:tc>
                <a:tc>
                  <a:txBody>
                    <a:bodyPr/>
                    <a:lstStyle/>
                    <a:p>
                      <a:r>
                        <a:rPr lang="en-GB" sz="1400" dirty="0" smtClean="0"/>
                        <a:t>MBSE Methods</a:t>
                      </a:r>
                      <a:endParaRPr lang="en-GB" sz="1400" dirty="0"/>
                    </a:p>
                  </a:txBody>
                  <a:tcPr/>
                </a:tc>
                <a:tc>
                  <a:txBody>
                    <a:bodyPr/>
                    <a:lstStyle/>
                    <a:p>
                      <a:r>
                        <a:rPr lang="en-GB" sz="1400" dirty="0" smtClean="0"/>
                        <a:t>Document-Centric Methods</a:t>
                      </a:r>
                      <a:endParaRPr lang="en-GB" sz="1400" dirty="0"/>
                    </a:p>
                  </a:txBody>
                  <a:tcPr/>
                </a:tc>
                <a:tc>
                  <a:txBody>
                    <a:bodyPr/>
                    <a:lstStyle/>
                    <a:p>
                      <a:r>
                        <a:rPr lang="en-GB" sz="1400" dirty="0" smtClean="0"/>
                        <a:t>Best Method</a:t>
                      </a:r>
                      <a:endParaRPr lang="en-GB" sz="1400" dirty="0"/>
                    </a:p>
                  </a:txBody>
                  <a:tcPr/>
                </a:tc>
              </a:tr>
              <a:tr h="370840">
                <a:tc>
                  <a:txBody>
                    <a:bodyPr/>
                    <a:lstStyle/>
                    <a:p>
                      <a:r>
                        <a:rPr lang="en-GB" sz="1200" dirty="0" smtClean="0"/>
                        <a:t>Reviews (SDR, PDR, CDR)</a:t>
                      </a:r>
                      <a:endParaRPr lang="en-GB" sz="1200" dirty="0"/>
                    </a:p>
                  </a:txBody>
                  <a:tcPr/>
                </a:tc>
                <a:tc>
                  <a:txBody>
                    <a:bodyPr/>
                    <a:lstStyle/>
                    <a:p>
                      <a:r>
                        <a:rPr lang="en-GB" sz="1200" dirty="0" smtClean="0"/>
                        <a:t>Interrogate models following established traceability links</a:t>
                      </a:r>
                      <a:endParaRPr lang="en-GB" sz="1200" dirty="0"/>
                    </a:p>
                  </a:txBody>
                  <a:tcPr/>
                </a:tc>
                <a:tc>
                  <a:txBody>
                    <a:bodyPr/>
                    <a:lstStyle/>
                    <a:p>
                      <a:r>
                        <a:rPr lang="en-GB" sz="1200" dirty="0" smtClean="0"/>
                        <a:t>Read and interpret text and find related information</a:t>
                      </a:r>
                      <a:r>
                        <a:rPr lang="en-GB" sz="1200" baseline="0" dirty="0" smtClean="0"/>
                        <a:t> manually. Labour intensive and time consuming.</a:t>
                      </a:r>
                      <a:endParaRPr lang="en-GB" sz="1200" dirty="0"/>
                    </a:p>
                  </a:txBody>
                  <a:tcPr/>
                </a:tc>
                <a:tc>
                  <a:txBody>
                    <a:bodyPr/>
                    <a:lstStyle/>
                    <a:p>
                      <a:r>
                        <a:rPr lang="en-GB" sz="1200" dirty="0" smtClean="0"/>
                        <a:t>MBSE built-in traceability</a:t>
                      </a:r>
                      <a:endParaRPr lang="en-GB" sz="1200" dirty="0"/>
                    </a:p>
                  </a:txBody>
                  <a:tcPr/>
                </a:tc>
              </a:tr>
              <a:tr h="370840">
                <a:tc>
                  <a:txBody>
                    <a:bodyPr/>
                    <a:lstStyle/>
                    <a:p>
                      <a:r>
                        <a:rPr lang="en-GB" sz="1200" dirty="0" smtClean="0"/>
                        <a:t>Communication</a:t>
                      </a:r>
                      <a:endParaRPr lang="en-GB" sz="1200" dirty="0"/>
                    </a:p>
                  </a:txBody>
                  <a:tcPr/>
                </a:tc>
                <a:tc>
                  <a:txBody>
                    <a:bodyPr/>
                    <a:lstStyle/>
                    <a:p>
                      <a:r>
                        <a:rPr lang="en-GB" sz="1200" dirty="0" smtClean="0"/>
                        <a:t>Stories described using established traceability</a:t>
                      </a:r>
                      <a:r>
                        <a:rPr lang="en-GB" sz="1200" baseline="0" dirty="0" smtClean="0"/>
                        <a:t> links and known modelling rules mean less reader interpretation.</a:t>
                      </a:r>
                      <a:endParaRPr lang="en-GB" sz="1200" dirty="0"/>
                    </a:p>
                  </a:txBody>
                  <a:tcPr/>
                </a:tc>
                <a:tc>
                  <a:txBody>
                    <a:bodyPr/>
                    <a:lstStyle/>
                    <a:p>
                      <a:r>
                        <a:rPr lang="en-GB" sz="1200" dirty="0" smtClean="0"/>
                        <a:t>Read and interpret text to understand a specific story but because the information is free form text the understood story is based on</a:t>
                      </a:r>
                      <a:r>
                        <a:rPr lang="en-GB" sz="1200" baseline="0" dirty="0" smtClean="0"/>
                        <a:t> reader perspective and is very subjective.</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MBSE built-in traceability</a:t>
                      </a:r>
                    </a:p>
                    <a:p>
                      <a:endParaRPr lang="en-GB" sz="1200" dirty="0"/>
                    </a:p>
                  </a:txBody>
                  <a:tcPr/>
                </a:tc>
              </a:tr>
              <a:tr h="370840">
                <a:tc>
                  <a:txBody>
                    <a:bodyPr/>
                    <a:lstStyle/>
                    <a:p>
                      <a:r>
                        <a:rPr lang="en-GB" sz="1200" dirty="0" smtClean="0"/>
                        <a:t>Verification</a:t>
                      </a:r>
                      <a:endParaRPr lang="en-GB" sz="1200" dirty="0"/>
                    </a:p>
                  </a:txBody>
                  <a:tcPr/>
                </a:tc>
                <a:tc>
                  <a:txBody>
                    <a:bodyPr/>
                    <a:lstStyle/>
                    <a:p>
                      <a:r>
                        <a:rPr lang="en-GB" sz="1200" dirty="0" smtClean="0"/>
                        <a:t>Follow the built in traceability links to access all relevant information associated with a verification audio.</a:t>
                      </a:r>
                      <a:endParaRPr lang="en-GB" sz="1200" dirty="0"/>
                    </a:p>
                  </a:txBody>
                  <a:tcPr/>
                </a:tc>
                <a:tc>
                  <a:txBody>
                    <a:bodyPr/>
                    <a:lstStyle/>
                    <a:p>
                      <a:r>
                        <a:rPr lang="en-GB" sz="1200" dirty="0" smtClean="0"/>
                        <a:t>Human must read the different documents to perform verification audio. Because there is no built in road map the next reviewer</a:t>
                      </a:r>
                      <a:r>
                        <a:rPr lang="en-GB" sz="1200" baseline="0" dirty="0" smtClean="0"/>
                        <a:t> may miss something.</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MBSE built-in traceability</a:t>
                      </a:r>
                    </a:p>
                    <a:p>
                      <a:endParaRPr lang="en-GB" sz="1200" dirty="0"/>
                    </a:p>
                  </a:txBody>
                  <a:tcPr/>
                </a:tc>
              </a:tr>
              <a:tr h="370840">
                <a:tc>
                  <a:txBody>
                    <a:bodyPr/>
                    <a:lstStyle/>
                    <a:p>
                      <a:r>
                        <a:rPr lang="en-GB" sz="1200" dirty="0" smtClean="0"/>
                        <a:t>Validation</a:t>
                      </a:r>
                      <a:endParaRPr lang="en-GB" sz="1200" dirty="0"/>
                    </a:p>
                  </a:txBody>
                  <a:tcPr/>
                </a:tc>
                <a:tc>
                  <a:txBody>
                    <a:bodyPr/>
                    <a:lstStyle/>
                    <a:p>
                      <a:r>
                        <a:rPr lang="en-GB" sz="1200" dirty="0" smtClean="0"/>
                        <a:t>Follow the traceability links through different</a:t>
                      </a:r>
                      <a:r>
                        <a:rPr lang="en-GB" sz="1200" baseline="0" dirty="0" smtClean="0"/>
                        <a:t> views (e.g. customer’s context, developers context, requirements view, etc.)</a:t>
                      </a:r>
                      <a:endParaRPr lang="en-GB" sz="1200" dirty="0"/>
                    </a:p>
                  </a:txBody>
                  <a:tcPr/>
                </a:tc>
                <a:tc>
                  <a:txBody>
                    <a:bodyPr/>
                    <a:lstStyle/>
                    <a:p>
                      <a:r>
                        <a:rPr lang="en-GB" sz="1200" dirty="0" smtClean="0"/>
                        <a:t>Walk through document reviews based on reading the</a:t>
                      </a:r>
                      <a:r>
                        <a:rPr lang="en-GB" sz="1200" baseline="0" dirty="0" smtClean="0"/>
                        <a:t> entire document and mentally linking relevant information together on the fly. Each reviewer must repeat the process.</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MBSE built-in traceability</a:t>
                      </a:r>
                    </a:p>
                    <a:p>
                      <a:endParaRPr lang="en-GB" sz="1200" dirty="0"/>
                    </a:p>
                  </a:txBody>
                  <a:tcPr/>
                </a:tc>
              </a:tr>
              <a:tr h="370840">
                <a:tc>
                  <a:txBody>
                    <a:bodyPr/>
                    <a:lstStyle/>
                    <a:p>
                      <a:r>
                        <a:rPr lang="en-GB" sz="1200" dirty="0" smtClean="0"/>
                        <a:t>Summary</a:t>
                      </a:r>
                      <a:endParaRPr lang="en-GB" sz="1200" dirty="0"/>
                    </a:p>
                  </a:txBody>
                  <a:tcPr/>
                </a:tc>
                <a:tc>
                  <a:txBody>
                    <a:bodyPr/>
                    <a:lstStyle/>
                    <a:p>
                      <a:r>
                        <a:rPr lang="en-GB" sz="1200" dirty="0" smtClean="0"/>
                        <a:t>Traceability of requirements to design to verification is built into the information model.</a:t>
                      </a:r>
                      <a:endParaRPr lang="en-GB" sz="1200" dirty="0"/>
                    </a:p>
                  </a:txBody>
                  <a:tcPr/>
                </a:tc>
                <a:tc>
                  <a:txBody>
                    <a:bodyPr/>
                    <a:lstStyle/>
                    <a:p>
                      <a:r>
                        <a:rPr lang="en-GB" sz="1200" dirty="0" smtClean="0"/>
                        <a:t>Assuring accuracy</a:t>
                      </a:r>
                      <a:r>
                        <a:rPr lang="en-GB" sz="1200" baseline="0" dirty="0" smtClean="0"/>
                        <a:t> of traceability of requirements to design to verification is labour intensive and very time consuming.</a:t>
                      </a:r>
                      <a:endParaRPr lang="en-GB"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MBSE built-in traceability</a:t>
                      </a:r>
                    </a:p>
                    <a:p>
                      <a:endParaRPr lang="en-GB" sz="1200"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43000"/>
            <a:ext cx="8229600" cy="4983163"/>
          </a:xfrm>
          <a:prstGeom prst="rect">
            <a:avLst/>
          </a:prstGeom>
        </p:spPr>
        <p:txBody>
          <a:bodyPr/>
          <a:lstStyle/>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If the executive gets excited and says, “</a:t>
            </a:r>
            <a:r>
              <a:rPr kumimoji="0" lang="en-GB" sz="1800" b="0" i="1" u="none" strike="noStrike" kern="1200" cap="none" spc="0" normalizeH="0" baseline="0" noProof="0" dirty="0" smtClean="0">
                <a:ln>
                  <a:noFill/>
                </a:ln>
                <a:solidFill>
                  <a:schemeClr val="tx1"/>
                </a:solidFill>
                <a:effectLst/>
                <a:uLnTx/>
                <a:uFillTx/>
                <a:latin typeface="+mn-lt"/>
                <a:ea typeface="+mn-ea"/>
                <a:cs typeface="+mn-cs"/>
              </a:rPr>
              <a:t>show me examples of the kinds of models the team will build</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use simple example diagrams as shown on the following slides.</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Define the Uses/Missions for the Proposed System	13</a:t>
            </a:r>
            <a:endParaRPr lang="en-GB" dirty="0"/>
          </a:p>
        </p:txBody>
      </p:sp>
      <p:sp>
        <p:nvSpPr>
          <p:cNvPr id="3" name="Content Placeholder 2"/>
          <p:cNvSpPr>
            <a:spLocks noGrp="1"/>
          </p:cNvSpPr>
          <p:nvPr>
            <p:ph idx="1"/>
          </p:nvPr>
        </p:nvSpPr>
        <p:spPr/>
        <p:txBody>
          <a:bodyPr/>
          <a:lstStyle/>
          <a:p>
            <a:r>
              <a:rPr lang="en-GB" dirty="0" smtClean="0"/>
              <a:t>A </a:t>
            </a:r>
            <a:r>
              <a:rPr lang="en-GB" dirty="0" smtClean="0">
                <a:solidFill>
                  <a:srgbClr val="0A0AB2"/>
                </a:solidFill>
              </a:rPr>
              <a:t>Use Case Diagram </a:t>
            </a:r>
            <a:r>
              <a:rPr lang="en-GB" dirty="0" smtClean="0"/>
              <a:t>displays a set of use cases (the mission/goals for the subject system) as well as the actors/stakeholders that invoke and participate in those use cases.</a:t>
            </a:r>
          </a:p>
          <a:p>
            <a:r>
              <a:rPr lang="en-GB" dirty="0" smtClean="0"/>
              <a:t>To understand a use case we tell stories. These stories cover how to successfully achieve the goal/mission, and how to handle any faults/problems that may occur.</a:t>
            </a:r>
            <a:endParaRPr lang="en-GB" dirty="0"/>
          </a:p>
        </p:txBody>
      </p:sp>
      <p:pic>
        <p:nvPicPr>
          <p:cNvPr id="24578" name="Picture 2"/>
          <p:cNvPicPr>
            <a:picLocks noChangeAspect="1" noChangeArrowheads="1"/>
          </p:cNvPicPr>
          <p:nvPr/>
        </p:nvPicPr>
        <p:blipFill>
          <a:blip r:embed="rId2" cstate="print"/>
          <a:srcRect/>
          <a:stretch>
            <a:fillRect/>
          </a:stretch>
        </p:blipFill>
        <p:spPr bwMode="auto">
          <a:xfrm>
            <a:off x="338138" y="2667000"/>
            <a:ext cx="8467725" cy="3286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Describe Operational Scenarios for each Use Case	14</a:t>
            </a:r>
            <a:endParaRPr lang="en-GB" dirty="0"/>
          </a:p>
        </p:txBody>
      </p:sp>
      <p:sp>
        <p:nvSpPr>
          <p:cNvPr id="3" name="Content Placeholder 2"/>
          <p:cNvSpPr>
            <a:spLocks noGrp="1"/>
          </p:cNvSpPr>
          <p:nvPr>
            <p:ph idx="1"/>
          </p:nvPr>
        </p:nvSpPr>
        <p:spPr/>
        <p:txBody>
          <a:bodyPr/>
          <a:lstStyle/>
          <a:p>
            <a:r>
              <a:rPr lang="en-GB" dirty="0" smtClean="0"/>
              <a:t>This </a:t>
            </a:r>
            <a:r>
              <a:rPr lang="en-GB" dirty="0" smtClean="0">
                <a:solidFill>
                  <a:srgbClr val="0A0AB2"/>
                </a:solidFill>
              </a:rPr>
              <a:t>Activity Diagram </a:t>
            </a:r>
            <a:r>
              <a:rPr lang="en-GB" dirty="0" smtClean="0"/>
              <a:t>(act) is used to specify the operational activities needed to accomplish the linked use case.</a:t>
            </a:r>
            <a:endParaRPr lang="en-GB" dirty="0"/>
          </a:p>
        </p:txBody>
      </p:sp>
      <p:pic>
        <p:nvPicPr>
          <p:cNvPr id="25602" name="Picture 2"/>
          <p:cNvPicPr>
            <a:picLocks noChangeAspect="1" noChangeArrowheads="1"/>
          </p:cNvPicPr>
          <p:nvPr/>
        </p:nvPicPr>
        <p:blipFill>
          <a:blip r:embed="rId2" cstate="print"/>
          <a:srcRect/>
          <a:stretch>
            <a:fillRect/>
          </a:stretch>
        </p:blipFill>
        <p:spPr bwMode="auto">
          <a:xfrm>
            <a:off x="1543050" y="1905000"/>
            <a:ext cx="6057900" cy="423878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Create System Context Diagram to Identify External Systems	15</a:t>
            </a:r>
            <a:endParaRPr lang="en-GB" sz="2400" dirty="0"/>
          </a:p>
        </p:txBody>
      </p:sp>
      <p:sp>
        <p:nvSpPr>
          <p:cNvPr id="3" name="Content Placeholder 2"/>
          <p:cNvSpPr>
            <a:spLocks noGrp="1"/>
          </p:cNvSpPr>
          <p:nvPr>
            <p:ph idx="1"/>
          </p:nvPr>
        </p:nvSpPr>
        <p:spPr/>
        <p:txBody>
          <a:bodyPr/>
          <a:lstStyle/>
          <a:p>
            <a:r>
              <a:rPr lang="en-GB" dirty="0" smtClean="0"/>
              <a:t>This </a:t>
            </a:r>
            <a:r>
              <a:rPr lang="en-GB" dirty="0" err="1" smtClean="0"/>
              <a:t>bdd</a:t>
            </a:r>
            <a:r>
              <a:rPr lang="en-GB" dirty="0" smtClean="0"/>
              <a:t> System Context Diagram is defining all relevant external systems the system under development must interact with.</a:t>
            </a:r>
            <a:endParaRPr lang="en-GB" dirty="0"/>
          </a:p>
        </p:txBody>
      </p:sp>
      <p:pic>
        <p:nvPicPr>
          <p:cNvPr id="26626" name="Picture 2"/>
          <p:cNvPicPr>
            <a:picLocks noChangeAspect="1" noChangeArrowheads="1"/>
          </p:cNvPicPr>
          <p:nvPr/>
        </p:nvPicPr>
        <p:blipFill>
          <a:blip r:embed="rId2" cstate="print"/>
          <a:srcRect/>
          <a:stretch>
            <a:fillRect/>
          </a:stretch>
        </p:blipFill>
        <p:spPr bwMode="auto">
          <a:xfrm>
            <a:off x="313798" y="2362200"/>
            <a:ext cx="8516405" cy="3124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562100" y="1828800"/>
            <a:ext cx="6019800" cy="4356434"/>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GB" sz="2400" dirty="0" smtClean="0"/>
              <a:t>Create System Context Diagram to Identify External Interfaces	16</a:t>
            </a:r>
            <a:endParaRPr lang="en-GB" sz="2400" dirty="0"/>
          </a:p>
        </p:txBody>
      </p:sp>
      <p:sp>
        <p:nvSpPr>
          <p:cNvPr id="3" name="Content Placeholder 2"/>
          <p:cNvSpPr>
            <a:spLocks noGrp="1"/>
          </p:cNvSpPr>
          <p:nvPr>
            <p:ph idx="1"/>
          </p:nvPr>
        </p:nvSpPr>
        <p:spPr/>
        <p:txBody>
          <a:bodyPr/>
          <a:lstStyle/>
          <a:p>
            <a:r>
              <a:rPr lang="en-GB" dirty="0" smtClean="0"/>
              <a:t>This Internal Block Diagram (</a:t>
            </a:r>
            <a:r>
              <a:rPr lang="en-GB" dirty="0" err="1" smtClean="0"/>
              <a:t>ibd</a:t>
            </a:r>
            <a:r>
              <a:rPr lang="en-GB" dirty="0" smtClean="0"/>
              <a:t>) shows the internal structure of a high-level block and how the internal entities are interconnected, and what flows across the connections (i.e. external interfaces).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Contents</a:t>
            </a:r>
            <a:endParaRPr lang="en-GB" dirty="0"/>
          </a:p>
        </p:txBody>
      </p:sp>
      <p:sp>
        <p:nvSpPr>
          <p:cNvPr id="3" name="Content Placeholder 2"/>
          <p:cNvSpPr>
            <a:spLocks noGrp="1"/>
          </p:cNvSpPr>
          <p:nvPr>
            <p:ph idx="1"/>
          </p:nvPr>
        </p:nvSpPr>
        <p:spPr>
          <a:xfrm>
            <a:off x="457200" y="1143000"/>
            <a:ext cx="3962400" cy="4983163"/>
          </a:xfrm>
        </p:spPr>
        <p:txBody>
          <a:bodyPr>
            <a:normAutofit lnSpcReduction="10000"/>
          </a:bodyPr>
          <a:lstStyle/>
          <a:p>
            <a:pPr lvl="1">
              <a:buFont typeface="+mj-lt"/>
              <a:buAutoNum type="arabicPeriod"/>
            </a:pPr>
            <a:r>
              <a:rPr lang="en-GB" sz="1500" dirty="0" smtClean="0"/>
              <a:t>What is MBSE (Model Based Systems Engineering)?</a:t>
            </a:r>
          </a:p>
          <a:p>
            <a:pPr lvl="1">
              <a:buFont typeface="+mj-lt"/>
              <a:buAutoNum type="arabicPeriod"/>
            </a:pPr>
            <a:r>
              <a:rPr lang="en-GB" sz="1500" dirty="0" smtClean="0"/>
              <a:t>Executives will want to use MBSE</a:t>
            </a:r>
          </a:p>
          <a:p>
            <a:pPr lvl="1">
              <a:buFont typeface="+mj-lt"/>
              <a:buAutoNum type="arabicPeriod"/>
            </a:pPr>
            <a:r>
              <a:rPr lang="en-GB" sz="1500" dirty="0" smtClean="0"/>
              <a:t>WIFM – what’s in it for me?</a:t>
            </a:r>
          </a:p>
          <a:p>
            <a:pPr lvl="1">
              <a:buFont typeface="+mj-lt"/>
              <a:buAutoNum type="arabicPeriod"/>
            </a:pPr>
            <a:r>
              <a:rPr lang="en-GB" sz="1500" dirty="0" smtClean="0"/>
              <a:t>Understand the CEO’s point of view</a:t>
            </a:r>
          </a:p>
          <a:p>
            <a:pPr lvl="1">
              <a:buFont typeface="+mj-lt"/>
              <a:buAutoNum type="arabicPeriod"/>
            </a:pPr>
            <a:r>
              <a:rPr lang="en-GB" sz="1500" dirty="0" smtClean="0"/>
              <a:t>Understand the CFO’s point of view</a:t>
            </a:r>
          </a:p>
          <a:p>
            <a:pPr lvl="1">
              <a:buFont typeface="+mj-lt"/>
              <a:buAutoNum type="arabicPeriod"/>
            </a:pPr>
            <a:r>
              <a:rPr lang="en-GB" sz="1500" dirty="0" smtClean="0"/>
              <a:t>What’s the story of MBSE?</a:t>
            </a:r>
          </a:p>
          <a:p>
            <a:pPr lvl="1">
              <a:buFont typeface="+mj-lt"/>
              <a:buAutoNum type="arabicPeriod"/>
            </a:pPr>
            <a:r>
              <a:rPr lang="en-GB" sz="1500" dirty="0" smtClean="0"/>
              <a:t>What is the problem we want to solve?</a:t>
            </a:r>
          </a:p>
          <a:p>
            <a:pPr lvl="1">
              <a:buFont typeface="+mj-lt"/>
              <a:buAutoNum type="arabicPeriod"/>
            </a:pPr>
            <a:r>
              <a:rPr lang="en-GB" sz="1500" dirty="0" smtClean="0"/>
              <a:t>Working with pieces of information</a:t>
            </a:r>
          </a:p>
          <a:p>
            <a:pPr lvl="1">
              <a:buFont typeface="+mj-lt"/>
              <a:buAutoNum type="arabicPeriod"/>
            </a:pPr>
            <a:r>
              <a:rPr lang="en-GB" sz="1500" dirty="0" smtClean="0"/>
              <a:t>Connect the dots together to tell a story</a:t>
            </a:r>
          </a:p>
          <a:p>
            <a:pPr lvl="1">
              <a:buFont typeface="+mj-lt"/>
              <a:buAutoNum type="arabicPeriod"/>
            </a:pPr>
            <a:r>
              <a:rPr lang="en-GB" sz="1500" dirty="0" smtClean="0"/>
              <a:t>Connect the dots using a defined set of rules</a:t>
            </a:r>
          </a:p>
          <a:p>
            <a:pPr lvl="1">
              <a:buFont typeface="+mj-lt"/>
              <a:buAutoNum type="arabicPeriod"/>
            </a:pPr>
            <a:r>
              <a:rPr lang="en-GB" sz="1500" dirty="0" smtClean="0"/>
              <a:t>Define your project’s MBSE process</a:t>
            </a:r>
          </a:p>
          <a:p>
            <a:pPr lvl="1">
              <a:buFont typeface="+mj-lt"/>
              <a:buAutoNum type="arabicPeriod"/>
            </a:pPr>
            <a:r>
              <a:rPr lang="en-GB" sz="1500" dirty="0" smtClean="0"/>
              <a:t>Summary – benefits of MBSE</a:t>
            </a:r>
          </a:p>
          <a:p>
            <a:pPr lvl="1">
              <a:buFont typeface="+mj-lt"/>
              <a:buAutoNum type="arabicPeriod"/>
            </a:pPr>
            <a:r>
              <a:rPr lang="en-GB" sz="1500" dirty="0" smtClean="0"/>
              <a:t>Define the uses/missions for the proposed system</a:t>
            </a:r>
          </a:p>
          <a:p>
            <a:pPr lvl="1">
              <a:buFont typeface="+mj-lt"/>
              <a:buAutoNum type="arabicPeriod"/>
            </a:pPr>
            <a:r>
              <a:rPr lang="en-GB" sz="1500" dirty="0" smtClean="0"/>
              <a:t>Describe operational scenarios for each use case</a:t>
            </a:r>
          </a:p>
          <a:p>
            <a:pPr lvl="1">
              <a:buNone/>
            </a:pPr>
            <a:endParaRPr lang="en-GB" sz="1500" dirty="0" smtClean="0"/>
          </a:p>
        </p:txBody>
      </p:sp>
      <p:sp>
        <p:nvSpPr>
          <p:cNvPr id="4" name="Content Placeholder 2"/>
          <p:cNvSpPr txBox="1">
            <a:spLocks/>
          </p:cNvSpPr>
          <p:nvPr/>
        </p:nvSpPr>
        <p:spPr>
          <a:xfrm>
            <a:off x="4572000" y="1147624"/>
            <a:ext cx="4191000" cy="5100776"/>
          </a:xfrm>
          <a:prstGeom prst="rect">
            <a:avLst/>
          </a:prstGeom>
        </p:spPr>
        <p:txBody>
          <a:bodyPr vert="horz" lIns="0" tIns="45720" rIns="0" bIns="45720" rtlCol="0">
            <a:normAutofit/>
          </a:bodyPr>
          <a:lstStyle/>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Create system context diagram to identify external systems</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Create system context diagram to identify external interfaces</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Define the system hierarchical structure (level by level)</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View a block’s properties</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View a block’s component parts and their interactions</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Describe the functional behaviour of a block or process</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Describe the events/messages exchanged by different blocks</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Describe a block’s states and transitions</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Identify a performance constraint for a system block</a:t>
            </a:r>
          </a:p>
          <a:p>
            <a:pPr marL="457200" marR="0" lvl="1" indent="-457200" algn="l" defTabSz="914400" rtl="0" eaLnBrk="1" fontAlgn="auto" latinLnBrk="0" hangingPunct="1">
              <a:lnSpc>
                <a:spcPct val="100000"/>
              </a:lnSpc>
              <a:spcBef>
                <a:spcPts val="300"/>
              </a:spcBef>
              <a:spcAft>
                <a:spcPts val="300"/>
              </a:spcAft>
              <a:buClr>
                <a:srgbClr val="E60A0A"/>
              </a:buClr>
              <a:buSzTx/>
              <a:buFont typeface="+mj-lt"/>
              <a:buAutoNum type="arabicPeriod" startAt="14"/>
              <a:tabLst>
                <a:tab pos="914400" algn="l"/>
                <a:tab pos="1828800" algn="l"/>
                <a:tab pos="2743200" algn="l"/>
                <a:tab pos="3657600" algn="l"/>
                <a:tab pos="4572000" algn="l"/>
                <a:tab pos="8229600" algn="r"/>
              </a:tabLst>
              <a:defRPr/>
            </a:pPr>
            <a:r>
              <a:rPr kumimoji="0" lang="en-GB" sz="1500" b="0" i="0" u="none" strike="noStrike" kern="1200" cap="none" spc="0" normalizeH="0" baseline="0" noProof="0" dirty="0" smtClean="0">
                <a:ln>
                  <a:noFill/>
                </a:ln>
                <a:solidFill>
                  <a:schemeClr val="tx1"/>
                </a:solidFill>
                <a:effectLst/>
                <a:uLnTx/>
                <a:uFillTx/>
                <a:latin typeface="+mn-lt"/>
                <a:ea typeface="+mn-ea"/>
                <a:cs typeface="+mn-cs"/>
              </a:rPr>
              <a:t>Present requirements flow-down traceability</a:t>
            </a:r>
          </a:p>
        </p:txBody>
      </p:sp>
    </p:spTree>
    <p:extLst>
      <p:ext uri="{BB962C8B-B14F-4D97-AF65-F5344CB8AC3E}">
        <p14:creationId xmlns:p14="http://schemas.microsoft.com/office/powerpoint/2010/main" xmlns="" val="25197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Define the System Hierarchical Structure (Level by Level)	17</a:t>
            </a:r>
            <a:endParaRPr lang="en-GB" sz="2400" dirty="0"/>
          </a:p>
        </p:txBody>
      </p:sp>
      <p:sp>
        <p:nvSpPr>
          <p:cNvPr id="3" name="Content Placeholder 2"/>
          <p:cNvSpPr>
            <a:spLocks noGrp="1"/>
          </p:cNvSpPr>
          <p:nvPr>
            <p:ph idx="1"/>
          </p:nvPr>
        </p:nvSpPr>
        <p:spPr/>
        <p:txBody>
          <a:bodyPr/>
          <a:lstStyle/>
          <a:p>
            <a:r>
              <a:rPr lang="en-GB" dirty="0" smtClean="0"/>
              <a:t>This </a:t>
            </a:r>
            <a:r>
              <a:rPr lang="en-GB" dirty="0" err="1" smtClean="0"/>
              <a:t>bdd</a:t>
            </a:r>
            <a:r>
              <a:rPr lang="en-GB" dirty="0" smtClean="0"/>
              <a:t> shows the structure of the proposed system (i.e. component parts). A block represents a type of “thing” (e.g. system, subsystem, light, report, organisation, human, etc).</a:t>
            </a:r>
            <a:endParaRPr lang="en-GB" dirty="0"/>
          </a:p>
        </p:txBody>
      </p:sp>
      <p:pic>
        <p:nvPicPr>
          <p:cNvPr id="28674" name="Picture 2"/>
          <p:cNvPicPr>
            <a:picLocks noChangeAspect="1" noChangeArrowheads="1"/>
          </p:cNvPicPr>
          <p:nvPr/>
        </p:nvPicPr>
        <p:blipFill>
          <a:blip r:embed="rId2" cstate="print"/>
          <a:srcRect/>
          <a:stretch>
            <a:fillRect/>
          </a:stretch>
        </p:blipFill>
        <p:spPr bwMode="auto">
          <a:xfrm>
            <a:off x="419100" y="2401400"/>
            <a:ext cx="8305800" cy="3313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View a Block’s Properties	18</a:t>
            </a:r>
            <a:endParaRPr lang="en-GB" dirty="0"/>
          </a:p>
        </p:txBody>
      </p:sp>
      <p:sp>
        <p:nvSpPr>
          <p:cNvPr id="3" name="Content Placeholder 2"/>
          <p:cNvSpPr>
            <a:spLocks noGrp="1"/>
          </p:cNvSpPr>
          <p:nvPr>
            <p:ph idx="1"/>
          </p:nvPr>
        </p:nvSpPr>
        <p:spPr/>
        <p:txBody>
          <a:bodyPr/>
          <a:lstStyle/>
          <a:p>
            <a:r>
              <a:rPr lang="en-GB" dirty="0" smtClean="0"/>
              <a:t>This </a:t>
            </a:r>
            <a:r>
              <a:rPr lang="en-GB" dirty="0" err="1" smtClean="0"/>
              <a:t>bdd</a:t>
            </a:r>
            <a:r>
              <a:rPr lang="en-GB" dirty="0" smtClean="0"/>
              <a:t> shows the optional compartments of a block that can be displayed.</a:t>
            </a:r>
            <a:endParaRPr lang="en-GB" dirty="0"/>
          </a:p>
        </p:txBody>
      </p:sp>
      <p:pic>
        <p:nvPicPr>
          <p:cNvPr id="29698" name="Picture 2"/>
          <p:cNvPicPr>
            <a:picLocks noChangeAspect="1" noChangeArrowheads="1"/>
          </p:cNvPicPr>
          <p:nvPr/>
        </p:nvPicPr>
        <p:blipFill>
          <a:blip r:embed="rId2" cstate="print"/>
          <a:srcRect/>
          <a:stretch>
            <a:fillRect/>
          </a:stretch>
        </p:blipFill>
        <p:spPr bwMode="auto">
          <a:xfrm>
            <a:off x="804863" y="1524000"/>
            <a:ext cx="7534275" cy="47148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View a Block’s Component Parts and their Interactions	19</a:t>
            </a:r>
            <a:endParaRPr lang="en-GB" sz="2400" dirty="0"/>
          </a:p>
        </p:txBody>
      </p:sp>
      <p:pic>
        <p:nvPicPr>
          <p:cNvPr id="30722" name="Picture 2"/>
          <p:cNvPicPr>
            <a:picLocks noChangeAspect="1" noChangeArrowheads="1"/>
          </p:cNvPicPr>
          <p:nvPr/>
        </p:nvPicPr>
        <p:blipFill>
          <a:blip r:embed="rId2" cstate="print"/>
          <a:srcRect/>
          <a:stretch>
            <a:fillRect/>
          </a:stretch>
        </p:blipFill>
        <p:spPr bwMode="auto">
          <a:xfrm>
            <a:off x="361950" y="1828800"/>
            <a:ext cx="8420100" cy="350532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Describe the Functional Behaviour of a Block or Process	20</a:t>
            </a:r>
            <a:endParaRPr lang="en-GB" sz="2400" dirty="0"/>
          </a:p>
        </p:txBody>
      </p:sp>
      <p:sp>
        <p:nvSpPr>
          <p:cNvPr id="3" name="Content Placeholder 2"/>
          <p:cNvSpPr>
            <a:spLocks noGrp="1"/>
          </p:cNvSpPr>
          <p:nvPr>
            <p:ph idx="1"/>
          </p:nvPr>
        </p:nvSpPr>
        <p:spPr/>
        <p:txBody>
          <a:bodyPr/>
          <a:lstStyle/>
          <a:p>
            <a:r>
              <a:rPr lang="en-GB" dirty="0" smtClean="0"/>
              <a:t>The behaviour (represented by an Activity Diagram) specifies the transformation of inputs to outputs through a controlled sequence of time ordered actions/functions.</a:t>
            </a:r>
            <a:endParaRPr lang="en-GB" dirty="0"/>
          </a:p>
        </p:txBody>
      </p:sp>
      <p:pic>
        <p:nvPicPr>
          <p:cNvPr id="31746" name="Picture 2"/>
          <p:cNvPicPr>
            <a:picLocks noChangeAspect="1" noChangeArrowheads="1"/>
          </p:cNvPicPr>
          <p:nvPr/>
        </p:nvPicPr>
        <p:blipFill>
          <a:blip r:embed="rId2" cstate="print"/>
          <a:srcRect/>
          <a:stretch>
            <a:fillRect/>
          </a:stretch>
        </p:blipFill>
        <p:spPr bwMode="auto">
          <a:xfrm>
            <a:off x="365852" y="1981200"/>
            <a:ext cx="8412296" cy="3733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Describe the Functional Behaviour of a Block or Process: 2</a:t>
            </a:r>
            <a:endParaRPr lang="en-GB" sz="2400" dirty="0"/>
          </a:p>
        </p:txBody>
      </p:sp>
      <p:pic>
        <p:nvPicPr>
          <p:cNvPr id="32770" name="Picture 2"/>
          <p:cNvPicPr>
            <a:picLocks noChangeAspect="1" noChangeArrowheads="1"/>
          </p:cNvPicPr>
          <p:nvPr/>
        </p:nvPicPr>
        <p:blipFill>
          <a:blip r:embed="rId2" cstate="print"/>
          <a:srcRect/>
          <a:stretch>
            <a:fillRect/>
          </a:stretch>
        </p:blipFill>
        <p:spPr bwMode="auto">
          <a:xfrm>
            <a:off x="419100" y="2057401"/>
            <a:ext cx="8305800" cy="252531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Describe the Events/Messages Exchanged by Different Blocks	21</a:t>
            </a:r>
            <a:endParaRPr lang="en-GB" sz="2400" dirty="0"/>
          </a:p>
        </p:txBody>
      </p:sp>
      <p:sp>
        <p:nvSpPr>
          <p:cNvPr id="3" name="Content Placeholder 2"/>
          <p:cNvSpPr>
            <a:spLocks noGrp="1"/>
          </p:cNvSpPr>
          <p:nvPr>
            <p:ph idx="1"/>
          </p:nvPr>
        </p:nvSpPr>
        <p:spPr/>
        <p:txBody>
          <a:bodyPr/>
          <a:lstStyle/>
          <a:p>
            <a:r>
              <a:rPr lang="en-GB" dirty="0" smtClean="0"/>
              <a:t>The </a:t>
            </a:r>
            <a:r>
              <a:rPr lang="en-GB" dirty="0" smtClean="0">
                <a:solidFill>
                  <a:srgbClr val="0A0AB2"/>
                </a:solidFill>
              </a:rPr>
              <a:t>Sequence Diagram </a:t>
            </a:r>
            <a:r>
              <a:rPr lang="en-GB" dirty="0" smtClean="0"/>
              <a:t>(</a:t>
            </a:r>
            <a:r>
              <a:rPr lang="en-GB" dirty="0" err="1" smtClean="0"/>
              <a:t>sd</a:t>
            </a:r>
            <a:r>
              <a:rPr lang="en-GB" dirty="0" smtClean="0"/>
              <a:t>) is used to represent the interaction between structural elements (parts) of a block, as a sequence of message exchanges.</a:t>
            </a:r>
            <a:endParaRPr lang="en-GB" dirty="0"/>
          </a:p>
        </p:txBody>
      </p:sp>
      <p:pic>
        <p:nvPicPr>
          <p:cNvPr id="33794" name="Picture 2"/>
          <p:cNvPicPr>
            <a:picLocks noChangeAspect="1" noChangeArrowheads="1"/>
          </p:cNvPicPr>
          <p:nvPr/>
        </p:nvPicPr>
        <p:blipFill>
          <a:blip r:embed="rId2" cstate="print"/>
          <a:srcRect/>
          <a:stretch>
            <a:fillRect/>
          </a:stretch>
        </p:blipFill>
        <p:spPr bwMode="auto">
          <a:xfrm>
            <a:off x="1757363" y="2209800"/>
            <a:ext cx="5629275" cy="3190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Describe a Block’s States and Transitions	22</a:t>
            </a:r>
            <a:endParaRPr lang="en-GB" dirty="0"/>
          </a:p>
        </p:txBody>
      </p:sp>
      <p:sp>
        <p:nvSpPr>
          <p:cNvPr id="3" name="Content Placeholder 2"/>
          <p:cNvSpPr>
            <a:spLocks noGrp="1"/>
          </p:cNvSpPr>
          <p:nvPr>
            <p:ph idx="1"/>
          </p:nvPr>
        </p:nvSpPr>
        <p:spPr/>
        <p:txBody>
          <a:bodyPr/>
          <a:lstStyle/>
          <a:p>
            <a:r>
              <a:rPr lang="en-GB" dirty="0" smtClean="0"/>
              <a:t>A </a:t>
            </a:r>
            <a:r>
              <a:rPr lang="en-GB" dirty="0" smtClean="0">
                <a:solidFill>
                  <a:srgbClr val="0A0AB2"/>
                </a:solidFill>
              </a:rPr>
              <a:t>State Machine Diagram </a:t>
            </a:r>
            <a:r>
              <a:rPr lang="en-GB" dirty="0" smtClean="0"/>
              <a:t>is used in </a:t>
            </a:r>
            <a:r>
              <a:rPr lang="en-GB" dirty="0" err="1" smtClean="0"/>
              <a:t>SysML</a:t>
            </a:r>
            <a:r>
              <a:rPr lang="en-GB" dirty="0" smtClean="0"/>
              <a:t> to describe the state-dependent behaviour of a block throughout its lifecycle in terms of its states and the transitions between them. This diagram type is an alternative method to the activity diagram to describe behaviour.</a:t>
            </a:r>
            <a:endParaRPr lang="en-GB" dirty="0"/>
          </a:p>
        </p:txBody>
      </p:sp>
      <p:pic>
        <p:nvPicPr>
          <p:cNvPr id="34818" name="Picture 2"/>
          <p:cNvPicPr>
            <a:picLocks noChangeAspect="1" noChangeArrowheads="1"/>
          </p:cNvPicPr>
          <p:nvPr/>
        </p:nvPicPr>
        <p:blipFill>
          <a:blip r:embed="rId2" cstate="print"/>
          <a:srcRect/>
          <a:stretch>
            <a:fillRect/>
          </a:stretch>
        </p:blipFill>
        <p:spPr bwMode="auto">
          <a:xfrm>
            <a:off x="2519363" y="2055088"/>
            <a:ext cx="4105275" cy="4191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Identify a Performance Constraint for a System Block	23</a:t>
            </a:r>
            <a:endParaRPr lang="en-GB" sz="2800" dirty="0"/>
          </a:p>
        </p:txBody>
      </p:sp>
      <p:sp>
        <p:nvSpPr>
          <p:cNvPr id="3" name="Content Placeholder 2"/>
          <p:cNvSpPr>
            <a:spLocks noGrp="1"/>
          </p:cNvSpPr>
          <p:nvPr>
            <p:ph idx="1"/>
          </p:nvPr>
        </p:nvSpPr>
        <p:spPr/>
        <p:txBody>
          <a:bodyPr/>
          <a:lstStyle/>
          <a:p>
            <a:r>
              <a:rPr lang="en-GB" dirty="0" smtClean="0"/>
              <a:t>A </a:t>
            </a:r>
            <a:r>
              <a:rPr lang="en-GB" dirty="0" smtClean="0">
                <a:solidFill>
                  <a:srgbClr val="0A0AB2"/>
                </a:solidFill>
              </a:rPr>
              <a:t>Parametric Diagram </a:t>
            </a:r>
            <a:r>
              <a:rPr lang="en-GB" dirty="0" smtClean="0"/>
              <a:t>shows performance constraint equations, defined in constraint blocks mapped to the system’s component parts, with a graphical mapping of each constraint equation parameter to a specific value property of the component part.</a:t>
            </a:r>
            <a:endParaRPr lang="en-GB" dirty="0"/>
          </a:p>
        </p:txBody>
      </p:sp>
      <p:pic>
        <p:nvPicPr>
          <p:cNvPr id="35842" name="Picture 2"/>
          <p:cNvPicPr>
            <a:picLocks noChangeAspect="1" noChangeArrowheads="1"/>
          </p:cNvPicPr>
          <p:nvPr/>
        </p:nvPicPr>
        <p:blipFill>
          <a:blip r:embed="rId2" cstate="print"/>
          <a:srcRect/>
          <a:stretch>
            <a:fillRect/>
          </a:stretch>
        </p:blipFill>
        <p:spPr bwMode="auto">
          <a:xfrm>
            <a:off x="1614488" y="2514600"/>
            <a:ext cx="5915025" cy="31051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 Requirements Flow-Down Traceability	24</a:t>
            </a:r>
            <a:endParaRPr lang="en-GB" dirty="0"/>
          </a:p>
        </p:txBody>
      </p:sp>
      <p:sp>
        <p:nvSpPr>
          <p:cNvPr id="3" name="Content Placeholder 2"/>
          <p:cNvSpPr>
            <a:spLocks noGrp="1"/>
          </p:cNvSpPr>
          <p:nvPr>
            <p:ph idx="1"/>
          </p:nvPr>
        </p:nvSpPr>
        <p:spPr/>
        <p:txBody>
          <a:bodyPr/>
          <a:lstStyle/>
          <a:p>
            <a:r>
              <a:rPr lang="en-GB" dirty="0" smtClean="0"/>
              <a:t>Requirement Diagrams are used to graphically depict hierarchies of stakeholder needs, requirements and test cases, and show end-to-end traceability to any model element.</a:t>
            </a:r>
            <a:endParaRPr lang="en-GB" dirty="0"/>
          </a:p>
        </p:txBody>
      </p:sp>
      <p:pic>
        <p:nvPicPr>
          <p:cNvPr id="36866" name="Picture 2"/>
          <p:cNvPicPr>
            <a:picLocks noChangeAspect="1" noChangeArrowheads="1"/>
          </p:cNvPicPr>
          <p:nvPr/>
        </p:nvPicPr>
        <p:blipFill>
          <a:blip r:embed="rId2" cstate="print"/>
          <a:srcRect/>
          <a:stretch>
            <a:fillRect/>
          </a:stretch>
        </p:blipFill>
        <p:spPr bwMode="auto">
          <a:xfrm>
            <a:off x="533717" y="1926458"/>
            <a:ext cx="8076567" cy="41576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 Requirements Flow-Down Traceability: 2</a:t>
            </a:r>
            <a:endParaRPr lang="en-GB" dirty="0"/>
          </a:p>
        </p:txBody>
      </p:sp>
      <p:sp>
        <p:nvSpPr>
          <p:cNvPr id="3" name="Content Placeholder 2"/>
          <p:cNvSpPr>
            <a:spLocks noGrp="1"/>
          </p:cNvSpPr>
          <p:nvPr>
            <p:ph idx="1"/>
          </p:nvPr>
        </p:nvSpPr>
        <p:spPr/>
        <p:txBody>
          <a:bodyPr/>
          <a:lstStyle/>
          <a:p>
            <a:r>
              <a:rPr lang="en-GB" dirty="0" smtClean="0"/>
              <a:t>Requirements Traceability Tables are commonly used on most projects.</a:t>
            </a:r>
            <a:endParaRPr lang="en-GB" dirty="0"/>
          </a:p>
        </p:txBody>
      </p:sp>
      <p:pic>
        <p:nvPicPr>
          <p:cNvPr id="37890" name="Picture 2"/>
          <p:cNvPicPr>
            <a:picLocks noChangeAspect="1" noChangeArrowheads="1"/>
          </p:cNvPicPr>
          <p:nvPr/>
        </p:nvPicPr>
        <p:blipFill>
          <a:blip r:embed="rId2" cstate="print"/>
          <a:srcRect/>
          <a:stretch>
            <a:fillRect/>
          </a:stretch>
        </p:blipFill>
        <p:spPr bwMode="auto">
          <a:xfrm>
            <a:off x="457200" y="1981200"/>
            <a:ext cx="8241323" cy="233541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MBSE (Model Based Systems Engineering)	1</a:t>
            </a:r>
            <a:endParaRPr lang="en-GB" dirty="0"/>
          </a:p>
        </p:txBody>
      </p:sp>
      <p:sp>
        <p:nvSpPr>
          <p:cNvPr id="3" name="Content Placeholder 2"/>
          <p:cNvSpPr>
            <a:spLocks noGrp="1"/>
          </p:cNvSpPr>
          <p:nvPr>
            <p:ph idx="1"/>
          </p:nvPr>
        </p:nvSpPr>
        <p:spPr/>
        <p:txBody>
          <a:bodyPr>
            <a:normAutofit/>
          </a:bodyPr>
          <a:lstStyle/>
          <a:p>
            <a:pPr lvl="1"/>
            <a:r>
              <a:rPr lang="en-GB" dirty="0" smtClean="0"/>
              <a:t>Model Based Systems Engineering (MBSE) is defined by the International Council on Systems Engineering (INCOSE) as follows:</a:t>
            </a:r>
            <a:endParaRPr lang="en-GB" dirty="0">
              <a:solidFill>
                <a:srgbClr val="1106E8"/>
              </a:solidFill>
            </a:endParaRPr>
          </a:p>
          <a:p>
            <a:pPr lvl="2">
              <a:spcAft>
                <a:spcPts val="0"/>
              </a:spcAft>
            </a:pPr>
            <a:r>
              <a:rPr lang="en-GB" dirty="0" smtClean="0"/>
              <a:t>“The formalized application of </a:t>
            </a:r>
            <a:r>
              <a:rPr lang="en-GB" b="1" dirty="0" smtClean="0"/>
              <a:t>modelling</a:t>
            </a:r>
            <a:r>
              <a:rPr lang="en-GB" dirty="0" smtClean="0"/>
              <a:t> to support system requirements, design, analysis, verification and validation activities beginning in the conceptual design phase and continuing throughout development and later lifecycle phases. MBSE enhances the ability to capture, analyse, share, and manage the information associated with the specification of a product.” Taken from the INCOSE System Engineering Handbook.</a:t>
            </a:r>
          </a:p>
          <a:p>
            <a:pPr lvl="1"/>
            <a:r>
              <a:rPr lang="en-GB" dirty="0" smtClean="0"/>
              <a:t>Your CEO, CFO, COO, VP of anything but Engineering </a:t>
            </a:r>
            <a:r>
              <a:rPr lang="en-GB" b="1" dirty="0" smtClean="0"/>
              <a:t>DOESN’T CARE about MBSE!</a:t>
            </a:r>
          </a:p>
        </p:txBody>
      </p:sp>
    </p:spTree>
    <p:extLst>
      <p:ext uri="{BB962C8B-B14F-4D97-AF65-F5344CB8AC3E}">
        <p14:creationId xmlns:p14="http://schemas.microsoft.com/office/powerpoint/2010/main" xmlns="" val="3656780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Executives Will Want to use MBSE	2</a:t>
            </a:r>
            <a:endParaRPr lang="en-GB" dirty="0"/>
          </a:p>
        </p:txBody>
      </p:sp>
      <p:sp>
        <p:nvSpPr>
          <p:cNvPr id="3" name="Content Placeholder 2"/>
          <p:cNvSpPr>
            <a:spLocks noGrp="1"/>
          </p:cNvSpPr>
          <p:nvPr>
            <p:ph idx="1"/>
          </p:nvPr>
        </p:nvSpPr>
        <p:spPr/>
        <p:txBody>
          <a:bodyPr/>
          <a:lstStyle/>
          <a:p>
            <a:pPr lvl="1"/>
            <a:r>
              <a:rPr lang="en-GB" dirty="0" smtClean="0"/>
              <a:t>To a Systems Engineer the value of MBSE is as follows:</a:t>
            </a:r>
          </a:p>
          <a:p>
            <a:pPr lvl="2"/>
            <a:r>
              <a:rPr lang="en-GB" dirty="0" smtClean="0"/>
              <a:t>Enhanced knowledge capture and reuse of the information</a:t>
            </a:r>
          </a:p>
          <a:p>
            <a:pPr lvl="2"/>
            <a:r>
              <a:rPr lang="en-GB" dirty="0" smtClean="0"/>
              <a:t>Improved communications among project members and stakeholders</a:t>
            </a:r>
          </a:p>
          <a:p>
            <a:pPr lvl="2"/>
            <a:r>
              <a:rPr lang="en-GB" dirty="0" smtClean="0"/>
              <a:t>Enhanced ability to compare architecture specifications</a:t>
            </a:r>
          </a:p>
          <a:p>
            <a:pPr lvl="1"/>
            <a:r>
              <a:rPr lang="en-GB" dirty="0" smtClean="0"/>
              <a:t>Dwight Eisenhower said “</a:t>
            </a:r>
            <a:r>
              <a:rPr lang="en-GB" b="1" i="1" dirty="0" smtClean="0"/>
              <a:t>Leadership is the art of getting someone else to do something you want done because he wants to do it.</a:t>
            </a:r>
            <a:r>
              <a:rPr lang="en-GB" dirty="0" smtClean="0"/>
              <a:t>”</a:t>
            </a:r>
          </a:p>
          <a:p>
            <a:pPr lvl="1"/>
            <a:r>
              <a:rPr lang="en-GB" dirty="0" smtClean="0"/>
              <a:t>How do you get a non-engineering executive to want MBSE and provide the budget for the time, training and tools needed to do it successfully?</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WIFM – What’s in it for Me?	3</a:t>
            </a:r>
            <a:endParaRPr lang="en-GB" dirty="0"/>
          </a:p>
        </p:txBody>
      </p:sp>
      <p:sp>
        <p:nvSpPr>
          <p:cNvPr id="3" name="Content Placeholder 2"/>
          <p:cNvSpPr>
            <a:spLocks noGrp="1"/>
          </p:cNvSpPr>
          <p:nvPr>
            <p:ph idx="1"/>
          </p:nvPr>
        </p:nvSpPr>
        <p:spPr/>
        <p:txBody>
          <a:bodyPr/>
          <a:lstStyle/>
          <a:p>
            <a:pPr lvl="1"/>
            <a:r>
              <a:rPr lang="en-GB" dirty="0" smtClean="0"/>
              <a:t>CEO, GM, Program Manager</a:t>
            </a:r>
          </a:p>
          <a:p>
            <a:pPr lvl="2"/>
            <a:r>
              <a:rPr lang="en-GB" dirty="0" smtClean="0"/>
              <a:t>Brief visual communication verses long documents</a:t>
            </a:r>
          </a:p>
          <a:p>
            <a:pPr lvl="2"/>
            <a:r>
              <a:rPr lang="en-GB" dirty="0" smtClean="0"/>
              <a:t>Reduced cost</a:t>
            </a:r>
          </a:p>
          <a:p>
            <a:pPr lvl="2"/>
            <a:r>
              <a:rPr lang="en-GB" dirty="0" smtClean="0"/>
              <a:t>Remember – </a:t>
            </a:r>
            <a:r>
              <a:rPr lang="en-GB" dirty="0" smtClean="0">
                <a:solidFill>
                  <a:srgbClr val="FF0000"/>
                </a:solidFill>
              </a:rPr>
              <a:t>How to </a:t>
            </a:r>
            <a:r>
              <a:rPr lang="en-GB" dirty="0" smtClean="0"/>
              <a:t>will provide needed support information – but should </a:t>
            </a:r>
            <a:r>
              <a:rPr lang="en-GB" dirty="0" smtClean="0">
                <a:solidFill>
                  <a:srgbClr val="FF0000"/>
                </a:solidFill>
              </a:rPr>
              <a:t>not</a:t>
            </a:r>
            <a:r>
              <a:rPr lang="en-GB" dirty="0" smtClean="0"/>
              <a:t> be your lead argument</a:t>
            </a:r>
          </a:p>
          <a:p>
            <a:pPr lvl="1"/>
            <a:r>
              <a:rPr lang="en-GB" dirty="0" smtClean="0"/>
              <a:t>CFO, other financial lead</a:t>
            </a:r>
          </a:p>
          <a:p>
            <a:pPr lvl="2"/>
            <a:r>
              <a:rPr lang="en-GB" dirty="0" smtClean="0"/>
              <a:t>Reduced cost</a:t>
            </a:r>
          </a:p>
          <a:p>
            <a:pPr lvl="2"/>
            <a:r>
              <a:rPr lang="en-GB" dirty="0" smtClean="0"/>
              <a:t>More accurate budgeting of time and money</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 the CEO’s Point of View	4</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smtClean="0"/>
              <a:t>Know where they came from</a:t>
            </a:r>
          </a:p>
          <a:p>
            <a:pPr marL="800100" lvl="1" indent="-342900"/>
            <a:r>
              <a:rPr lang="en-GB" dirty="0" smtClean="0"/>
              <a:t>Engineer that came through the ranks to the top exec</a:t>
            </a:r>
          </a:p>
          <a:p>
            <a:pPr marL="800100" lvl="1" indent="-342900"/>
            <a:r>
              <a:rPr lang="en-GB" dirty="0" smtClean="0"/>
              <a:t>Business guy that closed contracts or program manager to keep things running</a:t>
            </a:r>
          </a:p>
          <a:p>
            <a:pPr marL="800100" lvl="1" indent="-342900"/>
            <a:r>
              <a:rPr lang="en-GB" dirty="0" smtClean="0"/>
              <a:t>Founder, placed after a merger/buyout??</a:t>
            </a:r>
          </a:p>
          <a:p>
            <a:pPr marL="342900" indent="-342900">
              <a:buFont typeface="+mj-lt"/>
              <a:buAutoNum type="arabicPeriod"/>
            </a:pPr>
            <a:r>
              <a:rPr lang="en-GB" dirty="0" smtClean="0"/>
              <a:t>What are big picture company goals</a:t>
            </a:r>
          </a:p>
          <a:p>
            <a:pPr marL="800100" lvl="1" indent="-342900"/>
            <a:r>
              <a:rPr lang="en-GB" dirty="0" smtClean="0"/>
              <a:t>What do the shareholders/stakeholders expect?</a:t>
            </a:r>
          </a:p>
          <a:p>
            <a:pPr marL="800100" lvl="1" indent="-342900"/>
            <a:r>
              <a:rPr lang="en-GB" dirty="0" smtClean="0"/>
              <a:t>How is the executive or manager evaluated/compensated</a:t>
            </a:r>
          </a:p>
          <a:p>
            <a:pPr marL="800100" lvl="1" indent="-342900"/>
            <a:r>
              <a:rPr lang="en-GB" dirty="0" smtClean="0"/>
              <a:t>How does MBSE support these</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 the CFO’s Point of View	5</a:t>
            </a:r>
            <a:endParaRPr lang="en-GB" dirty="0"/>
          </a:p>
        </p:txBody>
      </p:sp>
      <p:sp>
        <p:nvSpPr>
          <p:cNvPr id="3" name="Content Placeholder 2"/>
          <p:cNvSpPr>
            <a:spLocks noGrp="1"/>
          </p:cNvSpPr>
          <p:nvPr>
            <p:ph idx="1"/>
          </p:nvPr>
        </p:nvSpPr>
        <p:spPr/>
        <p:txBody>
          <a:bodyPr/>
          <a:lstStyle/>
          <a:p>
            <a:pPr lvl="1"/>
            <a:r>
              <a:rPr lang="en-GB" dirty="0" smtClean="0"/>
              <a:t>Cost savings – but in context with your business model</a:t>
            </a:r>
          </a:p>
          <a:p>
            <a:pPr lvl="2"/>
            <a:r>
              <a:rPr lang="en-GB" dirty="0" smtClean="0"/>
              <a:t>Does your business bill by the hour on a contract?</a:t>
            </a:r>
          </a:p>
          <a:p>
            <a:pPr lvl="2"/>
            <a:r>
              <a:rPr lang="en-GB" dirty="0" smtClean="0"/>
              <a:t>Fixed firm price contracts</a:t>
            </a:r>
          </a:p>
          <a:p>
            <a:pPr lvl="2"/>
            <a:r>
              <a:rPr lang="en-GB" dirty="0" smtClean="0"/>
              <a:t>Sell finished products verses services</a:t>
            </a:r>
          </a:p>
          <a:p>
            <a:pPr lvl="1"/>
            <a:r>
              <a:rPr lang="en-GB" dirty="0" smtClean="0"/>
              <a:t>Accuracy of schedule and costs</a:t>
            </a:r>
          </a:p>
          <a:p>
            <a:pPr lvl="2"/>
            <a:r>
              <a:rPr lang="en-GB" dirty="0" smtClean="0"/>
              <a:t>Increasing predictability</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What’s the Story MBSE Tells?	6</a:t>
            </a:r>
            <a:endParaRPr lang="en-GB" dirty="0"/>
          </a:p>
        </p:txBody>
      </p:sp>
      <p:sp>
        <p:nvSpPr>
          <p:cNvPr id="3" name="Content Placeholder 2"/>
          <p:cNvSpPr>
            <a:spLocks noGrp="1"/>
          </p:cNvSpPr>
          <p:nvPr>
            <p:ph idx="1"/>
          </p:nvPr>
        </p:nvSpPr>
        <p:spPr/>
        <p:txBody>
          <a:bodyPr/>
          <a:lstStyle/>
          <a:p>
            <a:pPr lvl="1"/>
            <a:r>
              <a:rPr lang="en-GB" dirty="0" smtClean="0"/>
              <a:t>How does more visualisation of information help the product specification process?</a:t>
            </a:r>
          </a:p>
          <a:p>
            <a:pPr lvl="2"/>
            <a:r>
              <a:rPr lang="en-GB" dirty="0" smtClean="0"/>
              <a:t>Do not tell executives how we create the visual models</a:t>
            </a:r>
          </a:p>
          <a:p>
            <a:pPr lvl="2"/>
            <a:r>
              <a:rPr lang="en-GB" dirty="0" smtClean="0"/>
              <a:t>Discuss the “value-add” to the organisation</a:t>
            </a:r>
          </a:p>
          <a:p>
            <a:pPr lvl="3"/>
            <a:r>
              <a:rPr lang="en-GB" dirty="0" smtClean="0"/>
              <a:t>For example, a graphical diagram shows in one picture what may take pages and pages of text to convey – things get missed by the 15</a:t>
            </a:r>
            <a:r>
              <a:rPr lang="en-GB" baseline="30000" dirty="0" smtClean="0"/>
              <a:t>th</a:t>
            </a:r>
            <a:r>
              <a:rPr lang="en-GB" dirty="0" smtClean="0"/>
              <a:t> page, the graphical picture makes it obvious. The graphical picture with a textual description for each symbol.</a:t>
            </a:r>
          </a:p>
          <a:p>
            <a:pPr lvl="2"/>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the Problem we Want to Solve?	7</a:t>
            </a:r>
            <a:endParaRPr lang="en-GB" dirty="0"/>
          </a:p>
        </p:txBody>
      </p:sp>
      <p:sp>
        <p:nvSpPr>
          <p:cNvPr id="3" name="Content Placeholder 2"/>
          <p:cNvSpPr>
            <a:spLocks noGrp="1"/>
          </p:cNvSpPr>
          <p:nvPr>
            <p:ph idx="1"/>
          </p:nvPr>
        </p:nvSpPr>
        <p:spPr/>
        <p:txBody>
          <a:bodyPr/>
          <a:lstStyle/>
          <a:p>
            <a:r>
              <a:rPr lang="en-GB" b="1" dirty="0" smtClean="0"/>
              <a:t>Problem:</a:t>
            </a:r>
          </a:p>
          <a:p>
            <a:r>
              <a:rPr lang="en-GB" dirty="0" smtClean="0"/>
              <a:t>When project information is spread across multiple documents, and captured as free form text, the lack of consistent traceability can result in labour intense activities when examining project data.</a:t>
            </a:r>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762000" y="2885328"/>
            <a:ext cx="7620000" cy="272966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layout</Template>
  <TotalTime>1009</TotalTime>
  <Words>1677</Words>
  <Application>Microsoft Office PowerPoint</Application>
  <PresentationFormat>On-screen Show (4:3)</PresentationFormat>
  <Paragraphs>177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layout</vt:lpstr>
      <vt:lpstr>Executives Will Want to use MBSE</vt:lpstr>
      <vt:lpstr>Contents</vt:lpstr>
      <vt:lpstr>What is MBSE (Model Based Systems Engineering) 1</vt:lpstr>
      <vt:lpstr>Executives Will Want to use MBSE 2</vt:lpstr>
      <vt:lpstr>WIFM – What’s in it for Me? 3</vt:lpstr>
      <vt:lpstr>Understand the CEO’s Point of View 4</vt:lpstr>
      <vt:lpstr>Understand the CFO’s Point of View 5</vt:lpstr>
      <vt:lpstr>So, What’s the Story MBSE Tells? 6</vt:lpstr>
      <vt:lpstr>What is the Problem we Want to Solve? 7</vt:lpstr>
      <vt:lpstr>Managing the Pieces 8</vt:lpstr>
      <vt:lpstr>Connect the Dots Together to Tell a Story 9</vt:lpstr>
      <vt:lpstr>Connect the Dots Using a Defined Set of Rules 10</vt:lpstr>
      <vt:lpstr>Define Your Project’s MBSE Process 11</vt:lpstr>
      <vt:lpstr>Summary – Benefits of MBSE 12</vt:lpstr>
      <vt:lpstr>Slide 14</vt:lpstr>
      <vt:lpstr>Define the Uses/Missions for the Proposed System 13</vt:lpstr>
      <vt:lpstr>Describe Operational Scenarios for each Use Case 14</vt:lpstr>
      <vt:lpstr>Create System Context Diagram to Identify External Systems 15</vt:lpstr>
      <vt:lpstr>Create System Context Diagram to Identify External Interfaces 16</vt:lpstr>
      <vt:lpstr>Define the System Hierarchical Structure (Level by Level) 17</vt:lpstr>
      <vt:lpstr>View a Block’s Properties 18</vt:lpstr>
      <vt:lpstr>View a Block’s Component Parts and their Interactions 19</vt:lpstr>
      <vt:lpstr>Describe the Functional Behaviour of a Block or Process 20</vt:lpstr>
      <vt:lpstr>Describe the Functional Behaviour of a Block or Process: 2</vt:lpstr>
      <vt:lpstr>Describe the Events/Messages Exchanged by Different Blocks 21</vt:lpstr>
      <vt:lpstr>Describe a Block’s States and Transitions 22</vt:lpstr>
      <vt:lpstr>Identify a Performance Constraint for a System Block 23</vt:lpstr>
      <vt:lpstr>Present Requirements Flow-Down Traceability 24</vt:lpstr>
      <vt:lpstr>Present Requirements Flow-Down Traceability: 2</vt:lpstr>
      <vt:lpstr>Slide 29</vt:lpstr>
    </vt:vector>
  </TitlesOfParts>
  <Company>Structured Software Systems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using this template (delete slide once read)</dc:title>
  <dc:creator>Mark G. Walker</dc:creator>
  <cp:lastModifiedBy>Jan Lamb</cp:lastModifiedBy>
  <cp:revision>118</cp:revision>
  <dcterms:created xsi:type="dcterms:W3CDTF">2017-02-24T16:04:17Z</dcterms:created>
  <dcterms:modified xsi:type="dcterms:W3CDTF">2023-01-26T15:06:29Z</dcterms:modified>
</cp:coreProperties>
</file>