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8" r:id="rId3"/>
    <p:sldId id="259" r:id="rId4"/>
    <p:sldId id="260" r:id="rId5"/>
    <p:sldId id="33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23" r:id="rId25"/>
    <p:sldId id="324" r:id="rId26"/>
    <p:sldId id="325" r:id="rId27"/>
    <p:sldId id="326" r:id="rId28"/>
    <p:sldId id="327" r:id="rId29"/>
    <p:sldId id="334" r:id="rId30"/>
    <p:sldId id="335" r:id="rId31"/>
    <p:sldId id="341" r:id="rId32"/>
    <p:sldId id="336" r:id="rId33"/>
    <p:sldId id="337" r:id="rId34"/>
    <p:sldId id="328" r:id="rId35"/>
    <p:sldId id="338" r:id="rId36"/>
    <p:sldId id="329" r:id="rId37"/>
    <p:sldId id="330" r:id="rId38"/>
    <p:sldId id="331" r:id="rId39"/>
    <p:sldId id="332" r:id="rId40"/>
    <p:sldId id="319" r:id="rId41"/>
    <p:sldId id="322" r:id="rId42"/>
    <p:sldId id="333" r:id="rId43"/>
    <p:sldId id="314" r:id="rId44"/>
    <p:sldId id="317" r:id="rId45"/>
    <p:sldId id="315" r:id="rId46"/>
    <p:sldId id="318" r:id="rId47"/>
    <p:sldId id="316" r:id="rId48"/>
    <p:sldId id="305" r:id="rId49"/>
    <p:sldId id="320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6E8"/>
    <a:srgbClr val="008000"/>
    <a:srgbClr val="0A0AB2"/>
    <a:srgbClr val="E60A0A"/>
    <a:srgbClr val="FFFFCC"/>
    <a:srgbClr val="E6E6F0"/>
    <a:srgbClr val="595959"/>
    <a:srgbClr val="B4FFFF"/>
    <a:srgbClr val="A8FFFF"/>
    <a:srgbClr val="C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122" d="100"/>
          <a:sy n="122" d="100"/>
        </p:scale>
        <p:origin x="-16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emf"/><Relationship Id="rId7" Type="http://schemas.openxmlformats.org/officeDocument/2006/relationships/image" Target="../media/image331.emf"/><Relationship Id="rId2" Type="http://schemas.openxmlformats.org/officeDocument/2006/relationships/image" Target="../media/image326.emf"/><Relationship Id="rId1" Type="http://schemas.openxmlformats.org/officeDocument/2006/relationships/image" Target="../media/image325.emf"/><Relationship Id="rId6" Type="http://schemas.openxmlformats.org/officeDocument/2006/relationships/image" Target="../media/image330.emf"/><Relationship Id="rId5" Type="http://schemas.openxmlformats.org/officeDocument/2006/relationships/image" Target="../media/image329.emf"/><Relationship Id="rId4" Type="http://schemas.openxmlformats.org/officeDocument/2006/relationships/image" Target="../media/image3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3SL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altLang="en-US" dirty="0" smtClean="0"/>
              <a:t>www.threesl.com</a:t>
            </a:r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 smtClean="0"/>
              <a:t>RR002/34: October 2023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57B6-9D33-4E76-9F7F-FB4A840A93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83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3SL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 smtClean="0"/>
              <a:t>www.threesl.com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altLang="en-US" dirty="0" smtClean="0"/>
              <a:t>RR002/34: October 2023</a:t>
            </a:r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3366-9D77-45E2-936F-22F8B8D438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4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03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7798"/>
            <a:ext cx="8229600" cy="553998"/>
          </a:xfrm>
          <a:noFill/>
        </p:spPr>
        <p:txBody>
          <a:bodyPr wrap="square" lIns="0" tIns="0" rIns="91440" bIns="0" anchor="b" anchorCtr="0">
            <a:spAutoFit/>
          </a:bodyPr>
          <a:lstStyle>
            <a:lvl1pPr algn="l">
              <a:defRPr sz="360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531373"/>
            <a:ext cx="8229600" cy="307777"/>
          </a:xfrm>
          <a:noFill/>
        </p:spPr>
        <p:txBody>
          <a:bodyPr wrap="square" lIns="0" tIns="0" rIns="91440" bIns="0">
            <a:sp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43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2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/>
          <p:cNvCxnSpPr/>
          <p:nvPr userDrawn="1"/>
        </p:nvCxnSpPr>
        <p:spPr>
          <a:xfrm>
            <a:off x="457200" y="3899535"/>
            <a:ext cx="5486400" cy="0"/>
          </a:xfrm>
          <a:prstGeom prst="line">
            <a:avLst/>
          </a:prstGeom>
          <a:solidFill>
            <a:srgbClr val="107FFC"/>
          </a:solidFill>
          <a:ln w="381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Group 60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57" name="TextBox 56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 smtClean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" name="Rectangle 3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  <a:endParaRPr lang="en-GB" sz="1100" b="0" i="1" kern="1200" dirty="0">
                  <a:solidFill>
                    <a:srgbClr val="0A0AB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6"/>
          <p:cNvGrpSpPr/>
          <p:nvPr userDrawn="1"/>
        </p:nvGrpSpPr>
        <p:grpSpPr>
          <a:xfrm>
            <a:off x="0" y="5715000"/>
            <a:ext cx="9144000" cy="1143000"/>
            <a:chOff x="0" y="5715000"/>
            <a:chExt cx="9144000" cy="1143000"/>
          </a:xfrm>
        </p:grpSpPr>
        <p:sp>
          <p:nvSpPr>
            <p:cNvPr id="45" name="Rectangle 44"/>
            <p:cNvSpPr/>
            <p:nvPr userDrawn="1"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GB" sz="1000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5931569" y="5840354"/>
              <a:ext cx="158216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Structured Software Systems Ltd (3SL)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Suite 2, 22a Duke Street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Barrow-in-Furness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Cumbria LA14 1HH, UK</a:t>
              </a:r>
            </a:p>
            <a:p>
              <a:pPr algn="r">
                <a:lnSpc>
                  <a:spcPts val="800"/>
                </a:lnSpc>
              </a:pPr>
              <a:r>
                <a:rPr lang="de-DE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Tel: +44 (0) 1229 838867</a:t>
              </a:r>
            </a:p>
            <a:p>
              <a:pPr algn="r">
                <a:lnSpc>
                  <a:spcPts val="800"/>
                </a:lnSpc>
              </a:pPr>
              <a:r>
                <a:rPr lang="nl-NL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Regd: 2153654 VAT: GB 473 2757 28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57201" y="5840353"/>
              <a:ext cx="301204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© 2023 Structured Software Systems Limited (“3SL”). All rights reserved.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Cradle® is a registered trademark of 3SL in the UK and other countries.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All other trademarks are the property of their respective owners.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457201" y="6250722"/>
              <a:ext cx="10692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https://www.threesl.com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salesdetails@threesl.com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support@threesl.com</a:t>
              </a:r>
            </a:p>
          </p:txBody>
        </p:sp>
        <p:cxnSp>
          <p:nvCxnSpPr>
            <p:cNvPr id="46" name="Straight Connector 45"/>
            <p:cNvCxnSpPr/>
            <p:nvPr userDrawn="1"/>
          </p:nvCxnSpPr>
          <p:spPr>
            <a:xfrm>
              <a:off x="0" y="5718976"/>
              <a:ext cx="9144000" cy="0"/>
            </a:xfrm>
            <a:prstGeom prst="line">
              <a:avLst/>
            </a:prstGeom>
            <a:solidFill>
              <a:srgbClr val="FF6600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71" y="5840352"/>
              <a:ext cx="1240128" cy="8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697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457200"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lvl2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solidFill>
            <a:srgbClr val="107FFC"/>
          </a:solidFill>
          <a:ln w="254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GB" sz="1200" smtClean="0">
                <a:solidFill>
                  <a:schemeClr val="bg1"/>
                </a:solidFill>
              </a:rPr>
              <a:pPr lvl="0"/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43714" y="6329220"/>
            <a:ext cx="1389163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 smtClean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RR002/34: October 2023</a:t>
            </a:r>
          </a:p>
        </p:txBody>
      </p:sp>
    </p:spTree>
    <p:extLst>
      <p:ext uri="{BB962C8B-B14F-4D97-AF65-F5344CB8AC3E}">
        <p14:creationId xmlns:p14="http://schemas.microsoft.com/office/powerpoint/2010/main" val="138782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6"/>
          <p:cNvSpPr/>
          <p:nvPr userDrawn="1"/>
        </p:nvSpPr>
        <p:spPr>
          <a:xfrm>
            <a:off x="8305800" y="6324600"/>
            <a:ext cx="381000" cy="228600"/>
          </a:xfrm>
          <a:prstGeom prst="rect">
            <a:avLst/>
          </a:prstGeom>
          <a:solidFill>
            <a:srgbClr val="107FFC"/>
          </a:solidFill>
          <a:ln w="12700">
            <a:solidFill>
              <a:srgbClr val="107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lvl="0"/>
            <a:fld id="{8CE93FF9-21D9-4646-8DC4-EC55FADB4583}" type="slidenum">
              <a:rPr lang="en-GB" sz="1200" smtClean="0">
                <a:solidFill>
                  <a:schemeClr val="bg1"/>
                </a:solidFill>
              </a:rPr>
              <a:pPr lvl="0"/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3714" y="6329220"/>
            <a:ext cx="1389163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 smtClean="0">
                <a:solidFill>
                  <a:srgbClr val="0A0AB2"/>
                </a:solidFill>
                <a:latin typeface="+mn-lt"/>
                <a:ea typeface="+mn-ea"/>
                <a:cs typeface="+mn-cs"/>
              </a:rPr>
              <a:t>RR002/34: October 2023</a:t>
            </a:r>
          </a:p>
        </p:txBody>
      </p:sp>
    </p:spTree>
    <p:extLst>
      <p:ext uri="{BB962C8B-B14F-4D97-AF65-F5344CB8AC3E}">
        <p14:creationId xmlns:p14="http://schemas.microsoft.com/office/powerpoint/2010/main" val="163943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6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41648"/>
            <a:ext cx="2044598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" descr="D:\images\issued\Logos\Logo Medium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8" y="457202"/>
            <a:ext cx="1026986" cy="54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 userDrawn="1"/>
        </p:nvGrpSpPr>
        <p:grpSpPr>
          <a:xfrm>
            <a:off x="-6994" y="-169"/>
            <a:ext cx="4502954" cy="2256248"/>
            <a:chOff x="-6994" y="-169"/>
            <a:chExt cx="4502954" cy="2256248"/>
          </a:xfrm>
        </p:grpSpPr>
        <p:pic>
          <p:nvPicPr>
            <p:cNvPr id="81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4" y="-169"/>
              <a:ext cx="4502954" cy="225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28600"/>
              <a:ext cx="901996" cy="161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" name="Group 82"/>
            <p:cNvGrpSpPr/>
            <p:nvPr userDrawn="1"/>
          </p:nvGrpSpPr>
          <p:grpSpPr>
            <a:xfrm>
              <a:off x="1124712" y="285441"/>
              <a:ext cx="1936428" cy="875270"/>
              <a:chOff x="1124712" y="285441"/>
              <a:chExt cx="1936428" cy="875270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1124712" y="285441"/>
                <a:ext cx="193642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3600" b="1" kern="1200" dirty="0" smtClean="0">
                    <a:solidFill>
                      <a:srgbClr val="0A0AB2"/>
                    </a:solidFill>
                    <a:latin typeface="Helvetica" pitchFamily="34" charset="0"/>
                    <a:ea typeface="+mn-ea"/>
                    <a:cs typeface="Tahoma" panose="020B0604030504040204" pitchFamily="34" charset="0"/>
                  </a:rPr>
                  <a:t>Cradle-</a:t>
                </a:r>
                <a:r>
                  <a:rPr lang="en-GB" sz="5400" b="1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85" name="Rectangle 84"/>
              <p:cNvSpPr/>
              <p:nvPr userDrawn="1"/>
            </p:nvSpPr>
            <p:spPr>
              <a:xfrm>
                <a:off x="1124712" y="991434"/>
                <a:ext cx="155972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1100" b="0" i="1" kern="1200" dirty="0" smtClean="0">
                    <a:solidFill>
                      <a:srgbClr val="0A0AB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concept to creation…</a:t>
                </a:r>
                <a:endParaRPr lang="en-GB" sz="1100" b="0" i="1" kern="1200" dirty="0">
                  <a:solidFill>
                    <a:srgbClr val="0A0AB2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5" name="TextBox 24"/>
          <p:cNvSpPr txBox="1"/>
          <p:nvPr userDrawn="1"/>
        </p:nvSpPr>
        <p:spPr>
          <a:xfrm>
            <a:off x="5931568" y="5840354"/>
            <a:ext cx="1582164" cy="7181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 smtClean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Structured Software Systems Ltd (3SL)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 smtClean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Suite 2, 22a Duke Street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 smtClean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Barrow-in-Furness</a:t>
            </a:r>
          </a:p>
          <a:p>
            <a:pPr algn="r">
              <a:lnSpc>
                <a:spcPts val="800"/>
              </a:lnSpc>
            </a:pPr>
            <a:r>
              <a:rPr lang="en-GB" sz="800" b="0" i="0" u="none" strike="noStrike" kern="1200" baseline="0" dirty="0" smtClean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Cumbria LA14 1HH, UK</a:t>
            </a:r>
          </a:p>
          <a:p>
            <a:pPr algn="r">
              <a:lnSpc>
                <a:spcPts val="800"/>
              </a:lnSpc>
            </a:pPr>
            <a:r>
              <a:rPr lang="de-DE" sz="800" b="0" i="0" u="none" strike="noStrike" kern="1200" baseline="0" dirty="0" smtClean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Tel: +44 (0) 1229 838867</a:t>
            </a:r>
          </a:p>
          <a:p>
            <a:pPr algn="r">
              <a:lnSpc>
                <a:spcPts val="800"/>
              </a:lnSpc>
            </a:pPr>
            <a:r>
              <a:rPr lang="fr-FR" sz="800" b="0" i="0" u="none" strike="noStrike" kern="1200" baseline="0" dirty="0" smtClean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Fax: +44 (0) 1229 870096</a:t>
            </a:r>
          </a:p>
          <a:p>
            <a:pPr algn="r">
              <a:lnSpc>
                <a:spcPts val="800"/>
              </a:lnSpc>
            </a:pPr>
            <a:r>
              <a:rPr lang="nl-NL" sz="800" b="0" i="0" u="none" strike="noStrike" kern="1200" baseline="0" dirty="0" smtClean="0">
                <a:solidFill>
                  <a:srgbClr val="E6E6F0"/>
                </a:solidFill>
                <a:latin typeface="+mn-lt"/>
                <a:ea typeface="+mn-ea"/>
                <a:cs typeface="+mn-cs"/>
              </a:rPr>
              <a:t>Regd: 2153654 VAT: GB 473 2757 28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5715000"/>
            <a:ext cx="9144000" cy="1143000"/>
            <a:chOff x="0" y="5715000"/>
            <a:chExt cx="9144000" cy="1143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5715000"/>
              <a:ext cx="91440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endParaRPr lang="en-GB" sz="1000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5931569" y="5840354"/>
              <a:ext cx="158216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Structured Software Systems Ltd (3SL)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Suite 2, 22a Duke Street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Barrow-in-Furness</a:t>
              </a:r>
            </a:p>
            <a:p>
              <a:pPr algn="r"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Cumbria LA14 1HH, UK</a:t>
              </a:r>
            </a:p>
            <a:p>
              <a:pPr algn="r">
                <a:lnSpc>
                  <a:spcPts val="800"/>
                </a:lnSpc>
              </a:pPr>
              <a:r>
                <a:rPr lang="de-DE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Tel: +44 (0) 1229 838867</a:t>
              </a:r>
            </a:p>
            <a:p>
              <a:pPr algn="r">
                <a:lnSpc>
                  <a:spcPts val="800"/>
                </a:lnSpc>
              </a:pPr>
              <a:r>
                <a:rPr lang="nl-NL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Regd: 2153654 VAT: GB 473 2757 28</a:t>
              </a: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457201" y="5840353"/>
              <a:ext cx="301204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© 2023 Structured Software Systems Limited (“3SL”). All rights reserved.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Cradle® is a registered trademark of 3SL in the UK and other countries.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All other trademarks are the property of their respective owners.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457201" y="6250722"/>
              <a:ext cx="106920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https://www.threesl.com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salesdetails@threesl.com</a:t>
              </a:r>
            </a:p>
            <a:p>
              <a:pPr>
                <a:lnSpc>
                  <a:spcPts val="800"/>
                </a:lnSpc>
              </a:pPr>
              <a:r>
                <a:rPr lang="en-GB" sz="800" b="0" i="0" u="none" strike="noStrike" kern="1200" baseline="0" dirty="0" smtClean="0">
                  <a:solidFill>
                    <a:srgbClr val="E6E6F0"/>
                  </a:solidFill>
                  <a:latin typeface="+mn-lt"/>
                  <a:ea typeface="+mn-ea"/>
                  <a:cs typeface="+mn-cs"/>
                </a:rPr>
                <a:t>support@threesl.com</a:t>
              </a: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>
              <a:off x="0" y="5718976"/>
              <a:ext cx="9144000" cy="0"/>
            </a:xfrm>
            <a:prstGeom prst="line">
              <a:avLst/>
            </a:prstGeom>
            <a:solidFill>
              <a:srgbClr val="FF6600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271" y="5840352"/>
              <a:ext cx="1240128" cy="8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553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2"/>
            <a:ext cx="82296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565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8229600" algn="r"/>
        </a:tabLs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spcAft>
          <a:spcPts val="400"/>
        </a:spcAft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spcBef>
          <a:spcPts val="300"/>
        </a:spcBef>
        <a:spcAft>
          <a:spcPts val="300"/>
        </a:spcAft>
        <a:buClr>
          <a:srgbClr val="E60A0A"/>
        </a:buClr>
        <a:buFont typeface="Arial" panose="020B0604020202020204" pitchFamily="34" charset="0"/>
        <a:buChar char="•"/>
        <a:tabLst>
          <a:tab pos="914400" algn="l"/>
          <a:tab pos="1828800" algn="l"/>
          <a:tab pos="2743200" algn="l"/>
          <a:tab pos="3657600" algn="l"/>
          <a:tab pos="4572000" algn="l"/>
          <a:tab pos="822960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342900" algn="l" defTabSz="914400" rtl="0" eaLnBrk="1" latinLnBrk="0" hangingPunct="1">
        <a:spcBef>
          <a:spcPts val="300"/>
        </a:spcBef>
        <a:spcAft>
          <a:spcPts val="300"/>
        </a:spcAft>
        <a:buClr>
          <a:srgbClr val="0A0AB2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342900" algn="l" defTabSz="914400" rtl="0" eaLnBrk="1" latinLnBrk="0" hangingPunct="1">
        <a:spcBef>
          <a:spcPts val="200"/>
        </a:spcBef>
        <a:spcAft>
          <a:spcPts val="200"/>
        </a:spcAft>
        <a:buClr>
          <a:srgbClr val="1106E8"/>
        </a:buClr>
        <a:buFont typeface="Wingdings" panose="05000000000000000000" pitchFamily="2" charset="2"/>
        <a:buChar char="§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1484312" indent="-342900" algn="l" defTabSz="914400" rtl="0" eaLnBrk="1" latinLnBrk="0" hangingPunct="1">
        <a:spcBef>
          <a:spcPts val="100"/>
        </a:spcBef>
        <a:spcAft>
          <a:spcPts val="100"/>
        </a:spcAft>
        <a:buClr>
          <a:srgbClr val="1106E8"/>
        </a:buClr>
        <a:buFont typeface="Arial" panose="020B0604020202020204" pitchFamily="34" charset="0"/>
        <a:buChar char="•"/>
        <a:tabLst>
          <a:tab pos="1828800" algn="l"/>
          <a:tab pos="2743200" algn="l"/>
          <a:tab pos="3657600" algn="l"/>
          <a:tab pos="4572000" algn="l"/>
          <a:tab pos="8229600" algn="r"/>
        </a:tabLst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gif"/><Relationship Id="rId21" Type="http://schemas.openxmlformats.org/officeDocument/2006/relationships/image" Target="../media/image50.png"/><Relationship Id="rId7" Type="http://schemas.openxmlformats.org/officeDocument/2006/relationships/image" Target="../media/image36.gif"/><Relationship Id="rId12" Type="http://schemas.openxmlformats.org/officeDocument/2006/relationships/image" Target="../media/image41.gif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31.gif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5" Type="http://schemas.openxmlformats.org/officeDocument/2006/relationships/image" Target="../media/image34.gif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gif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63.jpeg"/><Relationship Id="rId21" Type="http://schemas.openxmlformats.org/officeDocument/2006/relationships/image" Target="../media/image81.png"/><Relationship Id="rId34" Type="http://schemas.openxmlformats.org/officeDocument/2006/relationships/image" Target="../media/image94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31" Type="http://schemas.openxmlformats.org/officeDocument/2006/relationships/image" Target="../media/image91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8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128.jpeg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29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jpeg"/><Relationship Id="rId11" Type="http://schemas.openxmlformats.org/officeDocument/2006/relationships/image" Target="../media/image136.gif"/><Relationship Id="rId24" Type="http://schemas.openxmlformats.org/officeDocument/2006/relationships/image" Target="../media/image149.png"/><Relationship Id="rId5" Type="http://schemas.openxmlformats.org/officeDocument/2006/relationships/image" Target="../media/image130.gif"/><Relationship Id="rId15" Type="http://schemas.openxmlformats.org/officeDocument/2006/relationships/image" Target="../media/image140.jpeg"/><Relationship Id="rId23" Type="http://schemas.openxmlformats.org/officeDocument/2006/relationships/image" Target="../media/image148.png"/><Relationship Id="rId28" Type="http://schemas.openxmlformats.org/officeDocument/2006/relationships/image" Target="../media/image153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56.png"/><Relationship Id="rId21" Type="http://schemas.openxmlformats.org/officeDocument/2006/relationships/image" Target="../media/image174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5" Type="http://schemas.openxmlformats.org/officeDocument/2006/relationships/image" Target="../media/image178.png"/><Relationship Id="rId2" Type="http://schemas.openxmlformats.org/officeDocument/2006/relationships/image" Target="../media/image155.png"/><Relationship Id="rId16" Type="http://schemas.openxmlformats.org/officeDocument/2006/relationships/image" Target="../media/image169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24" Type="http://schemas.openxmlformats.org/officeDocument/2006/relationships/image" Target="../media/image177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18" Type="http://schemas.openxmlformats.org/officeDocument/2006/relationships/image" Target="../media/image195.png"/><Relationship Id="rId26" Type="http://schemas.openxmlformats.org/officeDocument/2006/relationships/image" Target="../media/image203.png"/><Relationship Id="rId3" Type="http://schemas.openxmlformats.org/officeDocument/2006/relationships/image" Target="../media/image180.png"/><Relationship Id="rId21" Type="http://schemas.openxmlformats.org/officeDocument/2006/relationships/image" Target="../media/image198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94.png"/><Relationship Id="rId25" Type="http://schemas.openxmlformats.org/officeDocument/2006/relationships/image" Target="../media/image202.png"/><Relationship Id="rId2" Type="http://schemas.openxmlformats.org/officeDocument/2006/relationships/image" Target="../media/image179.png"/><Relationship Id="rId16" Type="http://schemas.openxmlformats.org/officeDocument/2006/relationships/image" Target="../media/image193.jpeg"/><Relationship Id="rId20" Type="http://schemas.openxmlformats.org/officeDocument/2006/relationships/image" Target="../media/image197.png"/><Relationship Id="rId29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88.jpeg"/><Relationship Id="rId24" Type="http://schemas.openxmlformats.org/officeDocument/2006/relationships/image" Target="../media/image201.png"/><Relationship Id="rId5" Type="http://schemas.openxmlformats.org/officeDocument/2006/relationships/image" Target="../media/image182.png"/><Relationship Id="rId15" Type="http://schemas.openxmlformats.org/officeDocument/2006/relationships/image" Target="../media/image192.png"/><Relationship Id="rId23" Type="http://schemas.openxmlformats.org/officeDocument/2006/relationships/image" Target="../media/image200.png"/><Relationship Id="rId28" Type="http://schemas.openxmlformats.org/officeDocument/2006/relationships/image" Target="../media/image205.png"/><Relationship Id="rId10" Type="http://schemas.openxmlformats.org/officeDocument/2006/relationships/image" Target="../media/image187.png"/><Relationship Id="rId19" Type="http://schemas.openxmlformats.org/officeDocument/2006/relationships/image" Target="../media/image196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Relationship Id="rId22" Type="http://schemas.openxmlformats.org/officeDocument/2006/relationships/image" Target="../media/image199.png"/><Relationship Id="rId27" Type="http://schemas.openxmlformats.org/officeDocument/2006/relationships/image" Target="../media/image204.png"/><Relationship Id="rId30" Type="http://schemas.openxmlformats.org/officeDocument/2006/relationships/image" Target="../media/image20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9.png"/><Relationship Id="rId18" Type="http://schemas.openxmlformats.org/officeDocument/2006/relationships/image" Target="../media/image224.png"/><Relationship Id="rId3" Type="http://schemas.openxmlformats.org/officeDocument/2006/relationships/image" Target="../media/image209.png"/><Relationship Id="rId21" Type="http://schemas.openxmlformats.org/officeDocument/2006/relationships/image" Target="../media/image227.png"/><Relationship Id="rId7" Type="http://schemas.openxmlformats.org/officeDocument/2006/relationships/image" Target="../media/image213.jpeg"/><Relationship Id="rId12" Type="http://schemas.openxmlformats.org/officeDocument/2006/relationships/image" Target="../media/image218.png"/><Relationship Id="rId17" Type="http://schemas.openxmlformats.org/officeDocument/2006/relationships/image" Target="../media/image223.png"/><Relationship Id="rId2" Type="http://schemas.openxmlformats.org/officeDocument/2006/relationships/image" Target="../media/image208.png"/><Relationship Id="rId16" Type="http://schemas.openxmlformats.org/officeDocument/2006/relationships/image" Target="../media/image222.png"/><Relationship Id="rId20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17.png"/><Relationship Id="rId5" Type="http://schemas.openxmlformats.org/officeDocument/2006/relationships/image" Target="../media/image211.png"/><Relationship Id="rId15" Type="http://schemas.openxmlformats.org/officeDocument/2006/relationships/image" Target="../media/image221.png"/><Relationship Id="rId10" Type="http://schemas.openxmlformats.org/officeDocument/2006/relationships/image" Target="../media/image216.png"/><Relationship Id="rId19" Type="http://schemas.openxmlformats.org/officeDocument/2006/relationships/image" Target="../media/image225.jpeg"/><Relationship Id="rId4" Type="http://schemas.openxmlformats.org/officeDocument/2006/relationships/image" Target="../media/image210.png"/><Relationship Id="rId9" Type="http://schemas.openxmlformats.org/officeDocument/2006/relationships/image" Target="../media/image215.png"/><Relationship Id="rId14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39.png"/><Relationship Id="rId18" Type="http://schemas.openxmlformats.org/officeDocument/2006/relationships/image" Target="../media/image244.png"/><Relationship Id="rId3" Type="http://schemas.openxmlformats.org/officeDocument/2006/relationships/image" Target="../media/image229.png"/><Relationship Id="rId21" Type="http://schemas.openxmlformats.org/officeDocument/2006/relationships/image" Target="../media/image247.png"/><Relationship Id="rId7" Type="http://schemas.openxmlformats.org/officeDocument/2006/relationships/image" Target="../media/image233.png"/><Relationship Id="rId12" Type="http://schemas.openxmlformats.org/officeDocument/2006/relationships/image" Target="../media/image238.png"/><Relationship Id="rId17" Type="http://schemas.openxmlformats.org/officeDocument/2006/relationships/image" Target="../media/image243.png"/><Relationship Id="rId2" Type="http://schemas.openxmlformats.org/officeDocument/2006/relationships/image" Target="../media/image228.png"/><Relationship Id="rId16" Type="http://schemas.openxmlformats.org/officeDocument/2006/relationships/image" Target="../media/image242.png"/><Relationship Id="rId20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24" Type="http://schemas.openxmlformats.org/officeDocument/2006/relationships/image" Target="../media/image250.png"/><Relationship Id="rId5" Type="http://schemas.openxmlformats.org/officeDocument/2006/relationships/image" Target="../media/image231.png"/><Relationship Id="rId15" Type="http://schemas.openxmlformats.org/officeDocument/2006/relationships/image" Target="../media/image241.png"/><Relationship Id="rId23" Type="http://schemas.openxmlformats.org/officeDocument/2006/relationships/image" Target="../media/image249.png"/><Relationship Id="rId10" Type="http://schemas.openxmlformats.org/officeDocument/2006/relationships/image" Target="../media/image236.png"/><Relationship Id="rId19" Type="http://schemas.openxmlformats.org/officeDocument/2006/relationships/image" Target="../media/image245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Relationship Id="rId22" Type="http://schemas.openxmlformats.org/officeDocument/2006/relationships/image" Target="../media/image2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2.png"/><Relationship Id="rId7" Type="http://schemas.openxmlformats.org/officeDocument/2006/relationships/image" Target="../media/image25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png"/><Relationship Id="rId5" Type="http://schemas.openxmlformats.org/officeDocument/2006/relationships/image" Target="../media/image254.png"/><Relationship Id="rId4" Type="http://schemas.openxmlformats.org/officeDocument/2006/relationships/image" Target="../media/image2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69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12" Type="http://schemas.openxmlformats.org/officeDocument/2006/relationships/image" Target="../media/image268.png"/><Relationship Id="rId17" Type="http://schemas.openxmlformats.org/officeDocument/2006/relationships/image" Target="../media/image273.png"/><Relationship Id="rId2" Type="http://schemas.openxmlformats.org/officeDocument/2006/relationships/image" Target="../media/image258.png"/><Relationship Id="rId16" Type="http://schemas.openxmlformats.org/officeDocument/2006/relationships/image" Target="../media/image2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5" Type="http://schemas.openxmlformats.org/officeDocument/2006/relationships/image" Target="../media/image261.png"/><Relationship Id="rId15" Type="http://schemas.openxmlformats.org/officeDocument/2006/relationships/image" Target="../media/image271.png"/><Relationship Id="rId10" Type="http://schemas.openxmlformats.org/officeDocument/2006/relationships/image" Target="../media/image266.png"/><Relationship Id="rId4" Type="http://schemas.openxmlformats.org/officeDocument/2006/relationships/image" Target="../media/image260.png"/><Relationship Id="rId9" Type="http://schemas.openxmlformats.org/officeDocument/2006/relationships/image" Target="../media/image265.png"/><Relationship Id="rId14" Type="http://schemas.openxmlformats.org/officeDocument/2006/relationships/image" Target="../media/image2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75.png"/><Relationship Id="rId7" Type="http://schemas.openxmlformats.org/officeDocument/2006/relationships/image" Target="../media/image279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5" Type="http://schemas.openxmlformats.org/officeDocument/2006/relationships/image" Target="../media/image277.png"/><Relationship Id="rId4" Type="http://schemas.openxmlformats.org/officeDocument/2006/relationships/image" Target="../media/image2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gif"/><Relationship Id="rId11" Type="http://schemas.openxmlformats.org/officeDocument/2006/relationships/image" Target="../media/image290.png"/><Relationship Id="rId5" Type="http://schemas.openxmlformats.org/officeDocument/2006/relationships/image" Target="../media/image284.png"/><Relationship Id="rId10" Type="http://schemas.openxmlformats.org/officeDocument/2006/relationships/image" Target="../media/image289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2319698?trk=tyah&amp;trkInfo=clickedVertical:company,clickedEntityId:2319698,idx:3-1-4,tarId:1471709175688,tas:3SL" TargetMode="External"/><Relationship Id="rId13" Type="http://schemas.openxmlformats.org/officeDocument/2006/relationships/hyperlink" Target="https://youtube.com/c/3SLCradle" TargetMode="External"/><Relationship Id="rId18" Type="http://schemas.openxmlformats.org/officeDocument/2006/relationships/image" Target="../media/image10.png"/><Relationship Id="rId3" Type="http://schemas.openxmlformats.org/officeDocument/2006/relationships/hyperlink" Target="mailto:salesdetails@threesl.com?subject=3SL:%20Tell%20Me%20More%20About%20the%203SL%20Overview" TargetMode="External"/><Relationship Id="rId21" Type="http://schemas.openxmlformats.org/officeDocument/2006/relationships/image" Target="../media/image13.png"/><Relationship Id="rId7" Type="http://schemas.openxmlformats.org/officeDocument/2006/relationships/hyperlink" Target="https://www.facebook.com/3slcradle" TargetMode="External"/><Relationship Id="rId12" Type="http://schemas.openxmlformats.org/officeDocument/2006/relationships/hyperlink" Target="https://branded.me/mark-walker-269026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threesl.com/" TargetMode="Externa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intent/follow?original_referer=https://www.threesl.com/&amp;ref_src=twsrc%5etfw&amp;region=follow_link&amp;screen_name=threesl&amp;tw_p=followbutton" TargetMode="External"/><Relationship Id="rId11" Type="http://schemas.openxmlformats.org/officeDocument/2006/relationships/hyperlink" Target="https://www.xing.com/profile/Mark_Walker23?sc_o=mxb_p" TargetMode="External"/><Relationship Id="rId5" Type="http://schemas.openxmlformats.org/officeDocument/2006/relationships/hyperlink" Target="https://www.twitter.com/threesl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s://www.instagram.com/cradle3sl/" TargetMode="External"/><Relationship Id="rId19" Type="http://schemas.openxmlformats.org/officeDocument/2006/relationships/image" Target="../media/image11.png"/><Relationship Id="rId4" Type="http://schemas.openxmlformats.org/officeDocument/2006/relationships/hyperlink" Target="mailto:support@threesl.com" TargetMode="External"/><Relationship Id="rId9" Type="http://schemas.openxmlformats.org/officeDocument/2006/relationships/hyperlink" Target="https://www.linkedin.com/groups/4027985" TargetMode="External"/><Relationship Id="rId1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5.png"/><Relationship Id="rId18" Type="http://schemas.openxmlformats.org/officeDocument/2006/relationships/image" Target="../media/image310.png"/><Relationship Id="rId26" Type="http://schemas.openxmlformats.org/officeDocument/2006/relationships/image" Target="../media/image318.png"/><Relationship Id="rId3" Type="http://schemas.openxmlformats.org/officeDocument/2006/relationships/image" Target="../media/image295.png"/><Relationship Id="rId21" Type="http://schemas.openxmlformats.org/officeDocument/2006/relationships/image" Target="../media/image313.jpeg"/><Relationship Id="rId7" Type="http://schemas.openxmlformats.org/officeDocument/2006/relationships/image" Target="../media/image299.png"/><Relationship Id="rId12" Type="http://schemas.openxmlformats.org/officeDocument/2006/relationships/image" Target="../media/image304.png"/><Relationship Id="rId17" Type="http://schemas.openxmlformats.org/officeDocument/2006/relationships/image" Target="../media/image309.png"/><Relationship Id="rId25" Type="http://schemas.openxmlformats.org/officeDocument/2006/relationships/image" Target="../media/image317.png"/><Relationship Id="rId33" Type="http://schemas.openxmlformats.org/officeDocument/2006/relationships/image" Target="../media/image324.png"/><Relationship Id="rId2" Type="http://schemas.openxmlformats.org/officeDocument/2006/relationships/image" Target="../media/image294.png"/><Relationship Id="rId16" Type="http://schemas.openxmlformats.org/officeDocument/2006/relationships/image" Target="../media/image308.png"/><Relationship Id="rId20" Type="http://schemas.openxmlformats.org/officeDocument/2006/relationships/image" Target="../media/image312.jpeg"/><Relationship Id="rId2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png"/><Relationship Id="rId11" Type="http://schemas.openxmlformats.org/officeDocument/2006/relationships/image" Target="../media/image303.png"/><Relationship Id="rId24" Type="http://schemas.openxmlformats.org/officeDocument/2006/relationships/image" Target="../media/image316.png"/><Relationship Id="rId32" Type="http://schemas.openxmlformats.org/officeDocument/2006/relationships/image" Target="../media/image323.png"/><Relationship Id="rId5" Type="http://schemas.openxmlformats.org/officeDocument/2006/relationships/image" Target="../media/image297.jpeg"/><Relationship Id="rId15" Type="http://schemas.openxmlformats.org/officeDocument/2006/relationships/image" Target="../media/image307.png"/><Relationship Id="rId23" Type="http://schemas.openxmlformats.org/officeDocument/2006/relationships/image" Target="../media/image315.png"/><Relationship Id="rId28" Type="http://schemas.openxmlformats.org/officeDocument/2006/relationships/image" Target="../media/image320.png"/><Relationship Id="rId10" Type="http://schemas.openxmlformats.org/officeDocument/2006/relationships/image" Target="../media/image302.png"/><Relationship Id="rId19" Type="http://schemas.openxmlformats.org/officeDocument/2006/relationships/image" Target="../media/image311.jpeg"/><Relationship Id="rId31" Type="http://schemas.openxmlformats.org/officeDocument/2006/relationships/image" Target="../media/image322.png"/><Relationship Id="rId4" Type="http://schemas.openxmlformats.org/officeDocument/2006/relationships/image" Target="../media/image296.jpeg"/><Relationship Id="rId9" Type="http://schemas.openxmlformats.org/officeDocument/2006/relationships/image" Target="../media/image301.png"/><Relationship Id="rId14" Type="http://schemas.openxmlformats.org/officeDocument/2006/relationships/image" Target="../media/image306.png"/><Relationship Id="rId22" Type="http://schemas.openxmlformats.org/officeDocument/2006/relationships/image" Target="../media/image314.png"/><Relationship Id="rId27" Type="http://schemas.openxmlformats.org/officeDocument/2006/relationships/image" Target="../media/image319.png"/><Relationship Id="rId30" Type="http://schemas.openxmlformats.org/officeDocument/2006/relationships/image" Target="../media/image321.png"/><Relationship Id="rId8" Type="http://schemas.openxmlformats.org/officeDocument/2006/relationships/image" Target="../media/image30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emf"/><Relationship Id="rId13" Type="http://schemas.openxmlformats.org/officeDocument/2006/relationships/image" Target="../media/image329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33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6.emf"/><Relationship Id="rId11" Type="http://schemas.openxmlformats.org/officeDocument/2006/relationships/image" Target="../media/image328.emf"/><Relationship Id="rId5" Type="http://schemas.openxmlformats.org/officeDocument/2006/relationships/oleObject" Target="../embeddings/oleObject3.bin"/><Relationship Id="rId15" Type="http://schemas.openxmlformats.org/officeDocument/2006/relationships/image" Target="../media/image330.e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25.e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reesl.com/cradle/Cradle_training_courses.php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plytosupply.digitalmarketplace.service.gov.uk/g-cloud/services/387454364502190" TargetMode="External"/><Relationship Id="rId13" Type="http://schemas.openxmlformats.org/officeDocument/2006/relationships/hyperlink" Target="https://www.applytosupply.digitalmarketplace.service.gov.uk/g-cloud/services/888461482168005" TargetMode="External"/><Relationship Id="rId3" Type="http://schemas.openxmlformats.org/officeDocument/2006/relationships/hyperlink" Target="https://www.applytosupply.digitalmarketplace.service.gov.uk/g-cloud/services/846694319249210" TargetMode="External"/><Relationship Id="rId7" Type="http://schemas.openxmlformats.org/officeDocument/2006/relationships/hyperlink" Target="https://www.applytosupply.digitalmarketplace.service.gov.uk/g-cloud/services/978358657746064" TargetMode="External"/><Relationship Id="rId12" Type="http://schemas.openxmlformats.org/officeDocument/2006/relationships/hyperlink" Target="https://www.applytosupply.digitalmarketplace.service.gov.uk/g-cloud/services/506385178153363" TargetMode="External"/><Relationship Id="rId2" Type="http://schemas.openxmlformats.org/officeDocument/2006/relationships/hyperlink" Target="https://www.applytosupply.digitalmarketplace.service.gov.uk/g-cloud/services/33863628889669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pplytosupply.digitalmarketplace.service.gov.uk/g-cloud/services/834936838511433" TargetMode="External"/><Relationship Id="rId11" Type="http://schemas.openxmlformats.org/officeDocument/2006/relationships/hyperlink" Target="https://www.applytosupply.digitalmarketplace.service.gov.uk/g-cloud/services/546086571143522" TargetMode="External"/><Relationship Id="rId5" Type="http://schemas.openxmlformats.org/officeDocument/2006/relationships/hyperlink" Target="https://www.applytosupply.digitalmarketplace.service.gov.uk/g-cloud/services/703627872214932" TargetMode="External"/><Relationship Id="rId10" Type="http://schemas.openxmlformats.org/officeDocument/2006/relationships/hyperlink" Target="https://www.applytosupply.digitalmarketplace.service.gov.uk/g-cloud/services/672010872825851" TargetMode="External"/><Relationship Id="rId4" Type="http://schemas.openxmlformats.org/officeDocument/2006/relationships/hyperlink" Target="https://www.applytosupply.digitalmarketplace.service.gov.uk/g-cloud/services/180468311347734" TargetMode="External"/><Relationship Id="rId9" Type="http://schemas.openxmlformats.org/officeDocument/2006/relationships/hyperlink" Target="https://www.applytosupply.digitalmarketplace.service.gov.uk/g-cloud/services/251054615036633" TargetMode="External"/><Relationship Id="rId14" Type="http://schemas.openxmlformats.org/officeDocument/2006/relationships/hyperlink" Target="https://www.applytosupply.digitalmarketplace.service.gov.uk/g-cloud/services/797535371549632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plytosupply.digitalmarketplace.service.gov.uk/g-cloud/services/211847775532032" TargetMode="External"/><Relationship Id="rId13" Type="http://schemas.openxmlformats.org/officeDocument/2006/relationships/hyperlink" Target="https://www.applytosupply.digitalmarketplace.service.gov.uk/g-cloud/services/556361420529111" TargetMode="External"/><Relationship Id="rId3" Type="http://schemas.openxmlformats.org/officeDocument/2006/relationships/hyperlink" Target="https://www.applytosupply.digitalmarketplace.service.gov.uk/g-cloud/services/839901223540553" TargetMode="External"/><Relationship Id="rId7" Type="http://schemas.openxmlformats.org/officeDocument/2006/relationships/hyperlink" Target="https://www.applytosupply.digitalmarketplace.service.gov.uk/g-cloud/services/546273840172169" TargetMode="External"/><Relationship Id="rId12" Type="http://schemas.openxmlformats.org/officeDocument/2006/relationships/hyperlink" Target="https://www.applytosupply.digitalmarketplace.service.gov.uk/g-cloud/services/239447370335816" TargetMode="External"/><Relationship Id="rId2" Type="http://schemas.openxmlformats.org/officeDocument/2006/relationships/hyperlink" Target="https://www.applytosupply.digitalmarketplace.service.gov.uk/g-cloud/services/475248589228016" TargetMode="External"/><Relationship Id="rId16" Type="http://schemas.openxmlformats.org/officeDocument/2006/relationships/hyperlink" Target="https://www.applytosupply.digitalmarketplace.service.gov.uk/g-cloud/search?q=%22Structured+Software+Systems+Ltd.%22&amp;lot=cloud-softwa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pplytosupply.digitalmarketplace.service.gov.uk/g-cloud/services/761768392072475" TargetMode="External"/><Relationship Id="rId11" Type="http://schemas.openxmlformats.org/officeDocument/2006/relationships/hyperlink" Target="https://www.applytosupply.digitalmarketplace.service.gov.uk/g-cloud/services/659780097692055" TargetMode="External"/><Relationship Id="rId5" Type="http://schemas.openxmlformats.org/officeDocument/2006/relationships/hyperlink" Target="https://www.applytosupply.digitalmarketplace.service.gov.uk/g-cloud/services/226695519019899" TargetMode="External"/><Relationship Id="rId15" Type="http://schemas.openxmlformats.org/officeDocument/2006/relationships/hyperlink" Target="https://www.applytosupply.digitalmarketplace.service.gov.uk/g-cloud/services/227255902485482" TargetMode="External"/><Relationship Id="rId10" Type="http://schemas.openxmlformats.org/officeDocument/2006/relationships/hyperlink" Target="https://www.applytosupply.digitalmarketplace.service.gov.uk/g-cloud/services/763178173916355" TargetMode="External"/><Relationship Id="rId4" Type="http://schemas.openxmlformats.org/officeDocument/2006/relationships/hyperlink" Target="https://www.applytosupply.digitalmarketplace.service.gov.uk/g-cloud/services/638761418678331" TargetMode="External"/><Relationship Id="rId9" Type="http://schemas.openxmlformats.org/officeDocument/2006/relationships/hyperlink" Target="https://www.applytosupply.digitalmarketplace.service.gov.uk/g-cloud/services/148815181856196" TargetMode="External"/><Relationship Id="rId14" Type="http://schemas.openxmlformats.org/officeDocument/2006/relationships/hyperlink" Target="https://www.applytosupply.digitalmarketplace.service.gov.uk/g-cloud/services/23728564757225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3SL and Cradle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 Overview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457200" y="3936889"/>
            <a:ext cx="4114800" cy="21544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RR002/34: October 2023</a:t>
            </a:r>
          </a:p>
        </p:txBody>
      </p:sp>
    </p:spTree>
    <p:extLst>
      <p:ext uri="{BB962C8B-B14F-4D97-AF65-F5344CB8AC3E}">
        <p14:creationId xmlns:p14="http://schemas.microsoft.com/office/powerpoint/2010/main" val="3341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Sample Customers: Academic	2.1</a:t>
            </a:r>
            <a:endParaRPr lang="en-GB" dirty="0"/>
          </a:p>
        </p:txBody>
      </p:sp>
      <p:pic>
        <p:nvPicPr>
          <p:cNvPr id="1026" name="Picture 2" descr="D:\7.1 docs\draft\Presentations\customers\KAERI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27051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7.1 docs\draft\Presentations\customers\KIM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815046"/>
            <a:ext cx="2057401" cy="3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7.1 docs\draft\Presentations\customers\kitec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42" y="1613092"/>
            <a:ext cx="1797917" cy="5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7.1 docs\draft\Presentations\customers\seoulun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04" y="5580888"/>
            <a:ext cx="1092200" cy="5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0"/>
            <a:ext cx="1602317" cy="53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:\7.1 docs\draft\Presentations\customers\hamburguni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88" y="4806594"/>
            <a:ext cx="1806852" cy="5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26" y="2900415"/>
            <a:ext cx="1831111" cy="54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850392" cy="8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532120"/>
            <a:ext cx="18288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Moscow University for the Humanities (MosGU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97825" y="2358231"/>
            <a:ext cx="1160764" cy="990600"/>
          </a:xfrm>
          <a:prstGeom prst="rect">
            <a:avLst/>
          </a:prstGeom>
          <a:noFill/>
        </p:spPr>
      </p:pic>
      <p:pic>
        <p:nvPicPr>
          <p:cNvPr id="31762" name="Picture 18" descr="Seoul National University of Technolog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0200" y="3733800"/>
            <a:ext cx="912254" cy="762000"/>
          </a:xfrm>
          <a:prstGeom prst="rect">
            <a:avLst/>
          </a:prstGeom>
          <a:noFill/>
        </p:spPr>
      </p:pic>
      <p:pic>
        <p:nvPicPr>
          <p:cNvPr id="34822" name="Picture 6" descr="University of Ajo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4780547"/>
            <a:ext cx="1561242" cy="401053"/>
          </a:xfrm>
          <a:prstGeom prst="rect">
            <a:avLst/>
          </a:prstGeom>
          <a:noFill/>
        </p:spPr>
      </p:pic>
      <p:pic>
        <p:nvPicPr>
          <p:cNvPr id="38" name="Picture 2" descr="University of Inh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5210300"/>
            <a:ext cx="2133600" cy="40957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54" y="1193304"/>
            <a:ext cx="2237928" cy="40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37" y="1256455"/>
            <a:ext cx="1415061" cy="44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48" y="2109662"/>
            <a:ext cx="2263531" cy="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7" y="2187073"/>
            <a:ext cx="1473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1" y="2950954"/>
            <a:ext cx="2047619" cy="47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01" y="2830782"/>
            <a:ext cx="1696508" cy="54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65" y="2728787"/>
            <a:ext cx="821035" cy="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3348"/>
            <a:ext cx="1423289" cy="52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62571"/>
            <a:ext cx="1428572" cy="3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11" y="5498592"/>
            <a:ext cx="987959" cy="67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14" y="5733681"/>
            <a:ext cx="169714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80" y="3634016"/>
            <a:ext cx="1675883" cy="7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43" y="3649579"/>
            <a:ext cx="895733" cy="7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37" y="3605463"/>
            <a:ext cx="1780063" cy="47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04" y="2301115"/>
            <a:ext cx="1475263" cy="36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09668"/>
            <a:ext cx="1668701" cy="38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940" y="4243521"/>
            <a:ext cx="1685440" cy="50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</a:t>
            </a:r>
            <a:r>
              <a:rPr lang="en-GB" dirty="0" smtClean="0"/>
              <a:t>Aerospace and Defence	2.2</a:t>
            </a:r>
            <a:endParaRPr lang="en-GB" dirty="0"/>
          </a:p>
        </p:txBody>
      </p:sp>
      <p:pic>
        <p:nvPicPr>
          <p:cNvPr id="2058" name="Picture 10" descr="D:\7.1 docs\draft\Presentations\customers\avibr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143001" cy="4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7.1 docs\draft\Presentations\customers\c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257001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D:\7.1 docs\draft\Presentations\customers\honeywell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19156"/>
            <a:ext cx="1371600" cy="2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D:\7.1 docs\draft\Presentations\customers\IA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4" y="4708357"/>
            <a:ext cx="1925055" cy="70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D:\7.1 docs\draft\Presentations\customers\kangn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07840"/>
            <a:ext cx="3048000" cy="2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1691640" cy="2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88620"/>
            <a:ext cx="2514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50" y="1203334"/>
            <a:ext cx="1124712" cy="62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862589" cy="71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cacia System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488" y="1048929"/>
            <a:ext cx="1485900" cy="647700"/>
          </a:xfrm>
          <a:prstGeom prst="rect">
            <a:avLst/>
          </a:prstGeom>
          <a:noFill/>
        </p:spPr>
      </p:pic>
      <p:pic>
        <p:nvPicPr>
          <p:cNvPr id="30738" name="Picture 18" descr="DTAQ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3733800"/>
            <a:ext cx="2057400" cy="385012"/>
          </a:xfrm>
          <a:prstGeom prst="rect">
            <a:avLst/>
          </a:prstGeom>
          <a:noFill/>
        </p:spPr>
      </p:pic>
      <p:pic>
        <p:nvPicPr>
          <p:cNvPr id="2050" name="Picture 2" descr="D:\7.1 docs\draft\Presentations\customers\AEgi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9" y="1676400"/>
            <a:ext cx="1095021" cy="6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04" y="1752600"/>
            <a:ext cx="768096" cy="70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Global C2 Technologie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65389" y="3608537"/>
            <a:ext cx="1273211" cy="510275"/>
          </a:xfrm>
          <a:prstGeom prst="rect">
            <a:avLst/>
          </a:prstGeom>
          <a:noFill/>
        </p:spPr>
      </p:pic>
      <p:pic>
        <p:nvPicPr>
          <p:cNvPr id="33794" name="Picture 2" descr="Doosan DS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34826" y="3551544"/>
            <a:ext cx="1451429" cy="205714"/>
          </a:xfrm>
          <a:prstGeom prst="rect">
            <a:avLst/>
          </a:prstGeom>
          <a:noFill/>
        </p:spPr>
      </p:pic>
      <p:pic>
        <p:nvPicPr>
          <p:cNvPr id="33800" name="Picture 8" descr="Korean Ai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0" y="5257800"/>
            <a:ext cx="1914525" cy="36195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75" y="1106112"/>
            <a:ext cx="1361905" cy="53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89" y="1217892"/>
            <a:ext cx="1755012" cy="45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356736"/>
            <a:ext cx="1860550" cy="23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944" y="2489821"/>
            <a:ext cx="1904762" cy="3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43" y="1960356"/>
            <a:ext cx="1260557" cy="32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52" y="2886370"/>
            <a:ext cx="1081086" cy="57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68" y="2971799"/>
            <a:ext cx="1862857" cy="3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68" y="3703276"/>
            <a:ext cx="1352381" cy="3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371993"/>
            <a:ext cx="2468571" cy="17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5" y="4806094"/>
            <a:ext cx="1177915" cy="2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668" y="5727382"/>
            <a:ext cx="1752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01" y="5531570"/>
            <a:ext cx="2834286" cy="68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32" y="5531570"/>
            <a:ext cx="1953651" cy="5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676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394" y="1968377"/>
            <a:ext cx="1854200" cy="57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35" y="4242516"/>
            <a:ext cx="1338413" cy="6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71648"/>
            <a:ext cx="1765300" cy="3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0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Aerospace </a:t>
            </a:r>
            <a:r>
              <a:rPr lang="en-GB" dirty="0" smtClean="0"/>
              <a:t>and Defence: 2</a:t>
            </a:r>
            <a:endParaRPr lang="en-GB" dirty="0"/>
          </a:p>
        </p:txBody>
      </p:sp>
      <p:pic>
        <p:nvPicPr>
          <p:cNvPr id="7" name="Picture 32" descr="D:\7.1 docs\draft\Presentations\customers\nlr-logo-300x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73" y="1981200"/>
            <a:ext cx="2633218" cy="6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1" y="3960541"/>
            <a:ext cx="1636404" cy="7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True Anoma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181600"/>
            <a:ext cx="2286000" cy="409575"/>
          </a:xfrm>
          <a:prstGeom prst="rect">
            <a:avLst/>
          </a:prstGeom>
          <a:noFill/>
        </p:spPr>
      </p:pic>
      <p:pic>
        <p:nvPicPr>
          <p:cNvPr id="32776" name="Picture 8" descr="TsAG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5238750"/>
            <a:ext cx="2209800" cy="24765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8720"/>
            <a:ext cx="2114286" cy="3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12" y="1281331"/>
            <a:ext cx="2087078" cy="3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171684"/>
            <a:ext cx="1726591" cy="70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67283"/>
            <a:ext cx="1699158" cy="28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1242"/>
            <a:ext cx="2759242" cy="67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87" y="2100745"/>
            <a:ext cx="1780678" cy="43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8481"/>
            <a:ext cx="1765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2958770"/>
            <a:ext cx="210469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004626"/>
            <a:ext cx="2414337" cy="63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47" y="5181801"/>
            <a:ext cx="2018287" cy="39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1409633" cy="5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9948"/>
            <a:ext cx="1912766" cy="73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53" y="3928071"/>
            <a:ext cx="1081126" cy="79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91275"/>
            <a:ext cx="1873479" cy="5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Automotive</a:t>
            </a:r>
            <a:r>
              <a:rPr lang="en-GB" dirty="0" smtClean="0"/>
              <a:t>	2.3</a:t>
            </a:r>
            <a:endParaRPr lang="en-GB" dirty="0"/>
          </a:p>
        </p:txBody>
      </p:sp>
      <p:pic>
        <p:nvPicPr>
          <p:cNvPr id="4101" name="Picture 5" descr="D:\7.1 docs\draft\Presentations\customers\haldex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76"/>
            <a:ext cx="15367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7.1 docs\draft\Presentations\customers\hyundai-w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7" y="3581400"/>
            <a:ext cx="1881403" cy="6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7.1 docs\draft\Presentations\customers\logo-vale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605864"/>
            <a:ext cx="1524000" cy="6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ZF TR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337" y="4625339"/>
            <a:ext cx="1844013" cy="829807"/>
          </a:xfrm>
          <a:prstGeom prst="rect">
            <a:avLst/>
          </a:prstGeom>
          <a:noFill/>
        </p:spPr>
      </p:pic>
      <p:pic>
        <p:nvPicPr>
          <p:cNvPr id="31746" name="Picture 2" descr="GHS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419425"/>
            <a:ext cx="1285875" cy="571501"/>
          </a:xfrm>
          <a:prstGeom prst="rect">
            <a:avLst/>
          </a:prstGeom>
          <a:noFill/>
        </p:spPr>
      </p:pic>
      <p:pic>
        <p:nvPicPr>
          <p:cNvPr id="14" name="Picture 2" descr="Horiba-MI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275404"/>
            <a:ext cx="2647950" cy="71552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444999" cy="73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92" y="4761374"/>
            <a:ext cx="2393615" cy="5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43" y="1481853"/>
            <a:ext cx="2845715" cy="2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120901" cy="64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80" y="3506201"/>
            <a:ext cx="1968500" cy="68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5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Banking </a:t>
            </a:r>
            <a:r>
              <a:rPr lang="en-GB" dirty="0" smtClean="0"/>
              <a:t>and Finance	2.4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171831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8720"/>
            <a:ext cx="1734215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93257"/>
            <a:ext cx="2292350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9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</a:t>
            </a:r>
            <a:r>
              <a:rPr lang="en-GB" dirty="0" smtClean="0"/>
              <a:t>Systems Integration	2.5</a:t>
            </a:r>
            <a:endParaRPr lang="en-GB" dirty="0"/>
          </a:p>
        </p:txBody>
      </p:sp>
      <p:pic>
        <p:nvPicPr>
          <p:cNvPr id="6149" name="Picture 5" descr="D:\7.1 docs\draft\Presentations\customers\carl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05000"/>
            <a:ext cx="1595438" cy="7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:\7.1 docs\draft\Presentations\customers\engaso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49888"/>
            <a:ext cx="1752600" cy="6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48316"/>
            <a:ext cx="2483988" cy="5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D:\7.1 docs\draft\Presentations\customers\lgcn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46" y="5562600"/>
            <a:ext cx="1716586" cy="41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D:\7.1 docs\draft\Presentations\customers\MontaVist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81012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Daronmo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3223" y="1981200"/>
            <a:ext cx="2666999" cy="381000"/>
          </a:xfrm>
          <a:prstGeom prst="rect">
            <a:avLst/>
          </a:prstGeom>
          <a:noFill/>
        </p:spPr>
      </p:pic>
      <p:pic>
        <p:nvPicPr>
          <p:cNvPr id="26640" name="Picture 16" descr="In-Depth Engineer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267200"/>
            <a:ext cx="1574799" cy="838200"/>
          </a:xfrm>
          <a:prstGeom prst="rect">
            <a:avLst/>
          </a:prstGeom>
          <a:noFill/>
        </p:spPr>
      </p:pic>
      <p:pic>
        <p:nvPicPr>
          <p:cNvPr id="33" name="Picture 2" descr="Alt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1143000"/>
            <a:ext cx="619125" cy="1009650"/>
          </a:xfrm>
          <a:prstGeom prst="rect">
            <a:avLst/>
          </a:prstGeom>
          <a:noFill/>
        </p:spPr>
      </p:pic>
      <p:pic>
        <p:nvPicPr>
          <p:cNvPr id="34" name="Picture 4" descr="Axie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1371599"/>
            <a:ext cx="1782200" cy="409575"/>
          </a:xfrm>
          <a:prstGeom prst="rect">
            <a:avLst/>
          </a:prstGeom>
          <a:noFill/>
        </p:spPr>
      </p:pic>
      <p:pic>
        <p:nvPicPr>
          <p:cNvPr id="35" name="Picture 6" descr="Bizpe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1143000"/>
            <a:ext cx="1395332" cy="638175"/>
          </a:xfrm>
          <a:prstGeom prst="rect">
            <a:avLst/>
          </a:prstGeom>
          <a:noFill/>
        </p:spPr>
      </p:pic>
      <p:pic>
        <p:nvPicPr>
          <p:cNvPr id="36" name="Picture 8" descr="CSS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2057400"/>
            <a:ext cx="1339339" cy="609600"/>
          </a:xfrm>
          <a:prstGeom prst="rect">
            <a:avLst/>
          </a:prstGeom>
          <a:noFill/>
        </p:spPr>
      </p:pic>
      <p:pic>
        <p:nvPicPr>
          <p:cNvPr id="38" name="Picture 10" descr="E3 Consultant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2895600"/>
            <a:ext cx="1376064" cy="705430"/>
          </a:xfrm>
          <a:prstGeom prst="rect">
            <a:avLst/>
          </a:prstGeom>
          <a:noFill/>
        </p:spPr>
      </p:pic>
      <p:pic>
        <p:nvPicPr>
          <p:cNvPr id="29700" name="Picture 4" descr="Infor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8236" y="4348348"/>
            <a:ext cx="1300176" cy="604652"/>
          </a:xfrm>
          <a:prstGeom prst="rect">
            <a:avLst/>
          </a:prstGeom>
          <a:noFill/>
        </p:spPr>
      </p:pic>
      <p:pic>
        <p:nvPicPr>
          <p:cNvPr id="44" name="Picture 24" descr="ManTec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10200" y="5562600"/>
            <a:ext cx="1822264" cy="4572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44" y="1395635"/>
            <a:ext cx="1133356" cy="36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598"/>
            <a:ext cx="1827570" cy="35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1353290" cy="57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308152"/>
            <a:ext cx="2108200" cy="53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4875060"/>
            <a:ext cx="1739900" cy="52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99126"/>
            <a:ext cx="1130727" cy="57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00428"/>
            <a:ext cx="835543" cy="102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43" y="4298603"/>
            <a:ext cx="2581745" cy="32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43" y="4774710"/>
            <a:ext cx="1399919" cy="6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133600" cy="38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1850769" cy="56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64" y="3847800"/>
            <a:ext cx="2362200" cy="31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29" y="2849351"/>
            <a:ext cx="1902371" cy="61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2124"/>
            <a:ext cx="1337004" cy="5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</a:t>
            </a:r>
            <a:r>
              <a:rPr lang="en-GB" dirty="0" smtClean="0"/>
              <a:t>Systems Integration: 2</a:t>
            </a:r>
            <a:endParaRPr lang="en-GB" dirty="0"/>
          </a:p>
        </p:txBody>
      </p:sp>
      <p:pic>
        <p:nvPicPr>
          <p:cNvPr id="26" name="Picture 26" descr="D:\7.1 docs\draft\Presentations\customers\praemitti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63" y="1905000"/>
            <a:ext cx="193873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D:\7.1 docs\draft\Presentations\customers\OR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149791"/>
            <a:ext cx="1550754" cy="6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D:\7.1 docs\draft\Presentations\customers\ns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219200"/>
            <a:ext cx="112014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Tri-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1464" y="5518041"/>
            <a:ext cx="1799545" cy="528617"/>
          </a:xfrm>
          <a:prstGeom prst="rect">
            <a:avLst/>
          </a:prstGeom>
          <a:noFill/>
        </p:spPr>
      </p:pic>
      <p:pic>
        <p:nvPicPr>
          <p:cNvPr id="22" name="Picture 38" descr="D:\7.1 docs\draft\Presentations\customers\verax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00" y="4800601"/>
            <a:ext cx="1410781" cy="48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unkfro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743200"/>
            <a:ext cx="1487498" cy="1043091"/>
          </a:xfrm>
          <a:prstGeom prst="rect">
            <a:avLst/>
          </a:prstGeom>
          <a:noFill/>
        </p:spPr>
      </p:pic>
      <p:pic>
        <p:nvPicPr>
          <p:cNvPr id="38" name="Picture 6" descr="RUSATOM AUTOMATED CONTROL SYSTEM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2836" y="2819400"/>
            <a:ext cx="2251564" cy="756117"/>
          </a:xfrm>
          <a:prstGeom prst="rect">
            <a:avLst/>
          </a:prstGeom>
          <a:noFill/>
        </p:spPr>
      </p:pic>
      <p:pic>
        <p:nvPicPr>
          <p:cNvPr id="28674" name="Picture 2" descr="SA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9781" y="3866785"/>
            <a:ext cx="1432277" cy="666751"/>
          </a:xfrm>
          <a:prstGeom prst="rect">
            <a:avLst/>
          </a:prstGeom>
          <a:noFill/>
        </p:spPr>
      </p:pic>
      <p:pic>
        <p:nvPicPr>
          <p:cNvPr id="42" name="Picture 11" descr="Sebastian Tombs Enterpris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3742206"/>
            <a:ext cx="1699364" cy="839320"/>
          </a:xfrm>
          <a:prstGeom prst="rect">
            <a:avLst/>
          </a:prstGeom>
          <a:noFill/>
        </p:spPr>
      </p:pic>
      <p:pic>
        <p:nvPicPr>
          <p:cNvPr id="44" name="Picture 13" descr="Teledyne Brown Engineer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6440" y="4800600"/>
            <a:ext cx="2115278" cy="489855"/>
          </a:xfrm>
          <a:prstGeom prst="rect">
            <a:avLst/>
          </a:prstGeom>
          <a:noFill/>
        </p:spPr>
      </p:pic>
      <p:pic>
        <p:nvPicPr>
          <p:cNvPr id="28678" name="Picture 6" descr="VEMA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41718" y="5416341"/>
            <a:ext cx="1813664" cy="66198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35826"/>
            <a:ext cx="1261583" cy="61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10" y="2921000"/>
            <a:ext cx="1645715" cy="6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10000"/>
            <a:ext cx="1714500" cy="7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2613"/>
            <a:ext cx="1502768" cy="50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1" y="4800601"/>
            <a:ext cx="1568902" cy="5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84" y="4706255"/>
            <a:ext cx="191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71929"/>
            <a:ext cx="1981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63" y="2111962"/>
            <a:ext cx="1638300" cy="40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807210" cy="50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76" y="2057400"/>
            <a:ext cx="2003824" cy="5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29" y="5544929"/>
            <a:ext cx="1587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65" y="2971800"/>
            <a:ext cx="1736835" cy="63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4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Energy </a:t>
            </a:r>
            <a:r>
              <a:rPr lang="en-GB" dirty="0" smtClean="0"/>
              <a:t>and Construction	2.6</a:t>
            </a:r>
            <a:endParaRPr lang="en-GB" dirty="0"/>
          </a:p>
        </p:txBody>
      </p:sp>
      <p:pic>
        <p:nvPicPr>
          <p:cNvPr id="44" name="Picture 17" descr="D:\7.1 docs\draft\Presentations\customers\oric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89" y="4572000"/>
            <a:ext cx="146304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D:\7.1 docs\draft\Presentations\customers\logo-terra-pow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49" y="4953000"/>
            <a:ext cx="1622680" cy="5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37551" cy="9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97" y="1219200"/>
            <a:ext cx="2095303" cy="3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1921375" cy="3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3516"/>
            <a:ext cx="1606231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TPS Real Esta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10702" y="5429843"/>
            <a:ext cx="937660" cy="533400"/>
          </a:xfrm>
          <a:prstGeom prst="rect">
            <a:avLst/>
          </a:prstGeom>
          <a:noFill/>
        </p:spPr>
      </p:pic>
      <p:pic>
        <p:nvPicPr>
          <p:cNvPr id="58" name="Picture 16" descr="D:\7.1 docs\draft\Presentations\customers\niels-logo-b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22" y="3665622"/>
            <a:ext cx="138029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0" descr="Oceaneering Umbilical Solution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94437" y="4169545"/>
            <a:ext cx="1346199" cy="609600"/>
          </a:xfrm>
          <a:prstGeom prst="rect">
            <a:avLst/>
          </a:prstGeom>
          <a:noFill/>
        </p:spPr>
      </p:pic>
      <p:pic>
        <p:nvPicPr>
          <p:cNvPr id="65" name="Picture 22" descr="Pheonix Internationa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5331199"/>
            <a:ext cx="1860670" cy="611695"/>
          </a:xfrm>
          <a:prstGeom prst="rect">
            <a:avLst/>
          </a:prstGeom>
          <a:noFill/>
        </p:spPr>
      </p:pic>
      <p:pic>
        <p:nvPicPr>
          <p:cNvPr id="66" name="Picture 24" descr="Silverwell Energ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09937" y="5397759"/>
            <a:ext cx="1555520" cy="730142"/>
          </a:xfrm>
          <a:prstGeom prst="rect">
            <a:avLst/>
          </a:prstGeom>
          <a:noFill/>
        </p:spPr>
      </p:pic>
      <p:pic>
        <p:nvPicPr>
          <p:cNvPr id="69" name="Picture 28" descr="Westinghouse Electric Compan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9662" y="5650648"/>
            <a:ext cx="1278080" cy="457200"/>
          </a:xfrm>
          <a:prstGeom prst="rect">
            <a:avLst/>
          </a:prstGeom>
          <a:noFill/>
        </p:spPr>
      </p:pic>
      <p:pic>
        <p:nvPicPr>
          <p:cNvPr id="73" name="Picture 4" descr="General Fus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02576" y="2622146"/>
            <a:ext cx="2314434" cy="402771"/>
          </a:xfrm>
          <a:prstGeom prst="rect">
            <a:avLst/>
          </a:prstGeom>
          <a:noFill/>
        </p:spPr>
      </p:pic>
      <p:pic>
        <p:nvPicPr>
          <p:cNvPr id="74" name="Picture 2" descr="LSI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37201" y="3192833"/>
            <a:ext cx="1938814" cy="306705"/>
          </a:xfrm>
          <a:prstGeom prst="rect">
            <a:avLst/>
          </a:prstGeom>
          <a:noFill/>
        </p:spPr>
      </p:pic>
      <p:pic>
        <p:nvPicPr>
          <p:cNvPr id="76" name="Picture 10" descr="KEPC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3505200"/>
            <a:ext cx="1524000" cy="609601"/>
          </a:xfrm>
          <a:prstGeom prst="rect">
            <a:avLst/>
          </a:prstGeom>
          <a:noFill/>
        </p:spPr>
      </p:pic>
      <p:pic>
        <p:nvPicPr>
          <p:cNvPr id="78" name="Picture 6" descr="Newton Energy Solution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52279" y="4279998"/>
            <a:ext cx="1847587" cy="4572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22" y="1167233"/>
            <a:ext cx="1962063" cy="58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21611"/>
            <a:ext cx="1400441" cy="5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46209"/>
            <a:ext cx="201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99" y="3030109"/>
            <a:ext cx="1835818" cy="42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27" y="3354972"/>
            <a:ext cx="1022407" cy="6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58844"/>
            <a:ext cx="1702594" cy="75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90738"/>
            <a:ext cx="1993900" cy="34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5407230"/>
            <a:ext cx="127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55" y="4899810"/>
            <a:ext cx="2016382" cy="38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49" y="3397474"/>
            <a:ext cx="2264898" cy="5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115" y="1921611"/>
            <a:ext cx="2444750" cy="42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70" y="1178071"/>
            <a:ext cx="2102637" cy="3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356" y="1721979"/>
            <a:ext cx="1426639" cy="8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4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Government </a:t>
            </a:r>
            <a:r>
              <a:rPr lang="en-GB" dirty="0" smtClean="0"/>
              <a:t>and Military	2.7</a:t>
            </a:r>
            <a:endParaRPr lang="en-GB" dirty="0"/>
          </a:p>
        </p:txBody>
      </p:sp>
      <p:pic>
        <p:nvPicPr>
          <p:cNvPr id="8195" name="Picture 3" descr="D:\7.1 docs\draft\Presentations\customers\da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79286"/>
            <a:ext cx="2210849" cy="49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7.1 docs\draft\Presentations\customers\doda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38" y="1100293"/>
            <a:ext cx="2228880" cy="5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D:\7.1 docs\draft\Presentations\customers\navs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25896"/>
            <a:ext cx="1702151" cy="78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73" y="5019408"/>
            <a:ext cx="1031514" cy="103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Naval Force Analysis Test Evaluation Grou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971800"/>
            <a:ext cx="1828800" cy="704851"/>
          </a:xfrm>
          <a:prstGeom prst="rect">
            <a:avLst/>
          </a:prstGeom>
          <a:noFill/>
        </p:spPr>
      </p:pic>
      <p:pic>
        <p:nvPicPr>
          <p:cNvPr id="23568" name="Picture 16" descr="RAA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5257799"/>
            <a:ext cx="2152650" cy="636879"/>
          </a:xfrm>
          <a:prstGeom prst="rect">
            <a:avLst/>
          </a:prstGeom>
          <a:noFill/>
        </p:spPr>
      </p:pic>
      <p:pic>
        <p:nvPicPr>
          <p:cNvPr id="23558" name="Picture 6" descr="Home Offi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2971800"/>
            <a:ext cx="1772092" cy="762000"/>
          </a:xfrm>
          <a:prstGeom prst="rect">
            <a:avLst/>
          </a:prstGeom>
          <a:noFill/>
        </p:spPr>
      </p:pic>
      <p:pic>
        <p:nvPicPr>
          <p:cNvPr id="8199" name="Picture 7" descr="D:\7.1 docs\draft\Presentations\customers\logoFA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1003812" cy="10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Naval Information Warfare Centr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4038600"/>
            <a:ext cx="981075" cy="838201"/>
          </a:xfrm>
          <a:prstGeom prst="rect">
            <a:avLst/>
          </a:prstGeom>
          <a:noFill/>
        </p:spPr>
      </p:pic>
      <p:pic>
        <p:nvPicPr>
          <p:cNvPr id="24586" name="Picture 10" descr="UKHS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5188" y="4930545"/>
            <a:ext cx="1162050" cy="120924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8720"/>
            <a:ext cx="2184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25" y="1030705"/>
            <a:ext cx="69155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29922"/>
            <a:ext cx="2611736" cy="84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72" y="3186751"/>
            <a:ext cx="1877543" cy="64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75" y="5257798"/>
            <a:ext cx="1989175" cy="68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4484"/>
            <a:ext cx="2228850" cy="7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73" y="1878202"/>
            <a:ext cx="1986426" cy="87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D:\7.1 docs\draft\Presentations\customers\nasa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14" y="2927518"/>
            <a:ext cx="1278943" cy="10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270" y="3799250"/>
            <a:ext cx="1134274" cy="107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73" y="3735804"/>
            <a:ext cx="127879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9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63" y="3616928"/>
            <a:ext cx="1506074" cy="95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Manufacturing</a:t>
            </a:r>
            <a:r>
              <a:rPr lang="en-GB" dirty="0" smtClean="0"/>
              <a:t>	2.8</a:t>
            </a:r>
            <a:endParaRPr lang="en-GB" dirty="0"/>
          </a:p>
        </p:txBody>
      </p:sp>
      <p:pic>
        <p:nvPicPr>
          <p:cNvPr id="22536" name="Picture 8" descr="Cool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1450740" cy="491574"/>
          </a:xfrm>
          <a:prstGeom prst="rect">
            <a:avLst/>
          </a:prstGeom>
          <a:noFill/>
        </p:spPr>
      </p:pic>
      <p:pic>
        <p:nvPicPr>
          <p:cNvPr id="4" name="Picture 4" descr="Cor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143000"/>
            <a:ext cx="952500" cy="952501"/>
          </a:xfrm>
          <a:prstGeom prst="rect">
            <a:avLst/>
          </a:prstGeom>
          <a:noFill/>
        </p:spPr>
      </p:pic>
      <p:pic>
        <p:nvPicPr>
          <p:cNvPr id="23554" name="Picture 2" descr="DefendT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143000"/>
            <a:ext cx="1317625" cy="616923"/>
          </a:xfrm>
          <a:prstGeom prst="rect">
            <a:avLst/>
          </a:prstGeom>
          <a:noFill/>
        </p:spPr>
      </p:pic>
      <p:pic>
        <p:nvPicPr>
          <p:cNvPr id="22534" name="Picture 6" descr="Dongil Shipya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8046" y="2057400"/>
            <a:ext cx="2206625" cy="492813"/>
          </a:xfrm>
          <a:prstGeom prst="rect">
            <a:avLst/>
          </a:prstGeom>
          <a:noFill/>
        </p:spPr>
      </p:pic>
      <p:pic>
        <p:nvPicPr>
          <p:cNvPr id="30" name="Picture 7" descr="D:\7.1 docs\draft\Presentations\customers\emers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1134043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741819" cy="74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6" descr="Kato Engineeri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3733800"/>
            <a:ext cx="1143000" cy="1143000"/>
          </a:xfrm>
          <a:prstGeom prst="rect">
            <a:avLst/>
          </a:prstGeom>
          <a:noFill/>
        </p:spPr>
      </p:pic>
      <p:pic>
        <p:nvPicPr>
          <p:cNvPr id="36" name="Picture 18" descr="MT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3581400"/>
            <a:ext cx="1428750" cy="1428750"/>
          </a:xfrm>
          <a:prstGeom prst="rect">
            <a:avLst/>
          </a:prstGeom>
          <a:noFill/>
        </p:spPr>
      </p:pic>
      <p:pic>
        <p:nvPicPr>
          <p:cNvPr id="37" name="Picture 6" descr="D:\7.1 docs\draft\Presentations\customers\nanotech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01201"/>
            <a:ext cx="2057400" cy="42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Peregrine Semiconducto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4595" y="4572000"/>
            <a:ext cx="1615268" cy="6096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820"/>
            <a:ext cx="2101850" cy="33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2654889"/>
            <a:ext cx="2520254" cy="56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776537"/>
            <a:ext cx="1447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56139"/>
            <a:ext cx="2025650" cy="44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38800"/>
            <a:ext cx="2624904" cy="24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88" y="4925828"/>
            <a:ext cx="1034453" cy="51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92" y="2265706"/>
            <a:ext cx="213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62" y="3099217"/>
            <a:ext cx="1739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23" y="5344352"/>
            <a:ext cx="1934415" cy="59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6767"/>
            <a:ext cx="2286000" cy="32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56" y="1232168"/>
            <a:ext cx="1435815" cy="47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97" y="2934842"/>
            <a:ext cx="1602611" cy="57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8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/>
            </a:pPr>
            <a:r>
              <a:rPr lang="en-GB" dirty="0" smtClean="0"/>
              <a:t>3SL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Customers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Cradle Overview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Example Applications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Benefits and Use Cases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3SL Services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520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Manufacturing</a:t>
            </a:r>
            <a:r>
              <a:rPr lang="en-GB" dirty="0" smtClean="0"/>
              <a:t>: 2	</a:t>
            </a:r>
            <a:endParaRPr lang="en-GB" dirty="0"/>
          </a:p>
        </p:txBody>
      </p:sp>
      <p:pic>
        <p:nvPicPr>
          <p:cNvPr id="49160" name="Picture 8" descr="Stellenbosch Nanofi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804"/>
            <a:ext cx="2189855" cy="761396"/>
          </a:xfrm>
          <a:prstGeom prst="rect">
            <a:avLst/>
          </a:prstGeom>
          <a:noFill/>
        </p:spPr>
      </p:pic>
      <p:pic>
        <p:nvPicPr>
          <p:cNvPr id="22530" name="Picture 2" descr="Temposon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2895600" cy="645305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2355850" cy="76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8132"/>
            <a:ext cx="1828800" cy="63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70086"/>
            <a:ext cx="1835150" cy="78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4297"/>
            <a:ext cx="2209800" cy="34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36497"/>
            <a:ext cx="2178050" cy="6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Medical and </a:t>
            </a:r>
            <a:r>
              <a:rPr lang="en-GB" dirty="0" smtClean="0"/>
              <a:t>Pharmaceutical	2.9</a:t>
            </a:r>
            <a:endParaRPr lang="en-GB" dirty="0"/>
          </a:p>
        </p:txBody>
      </p:sp>
      <p:pic>
        <p:nvPicPr>
          <p:cNvPr id="10242" name="Picture 2" descr="D:\7.1 docs\draft\Presentations\customers\Instem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41" y="2086326"/>
            <a:ext cx="2505365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02391"/>
            <a:ext cx="1829341" cy="63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1357221" cy="71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Kuzbass Cardiology Ce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211039"/>
            <a:ext cx="1930400" cy="914400"/>
          </a:xfrm>
          <a:prstGeom prst="rect">
            <a:avLst/>
          </a:prstGeom>
          <a:noFill/>
        </p:spPr>
      </p:pic>
      <p:pic>
        <p:nvPicPr>
          <p:cNvPr id="5" name="Picture 4" descr="Lil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435186"/>
            <a:ext cx="1672938" cy="699904"/>
          </a:xfrm>
          <a:prstGeom prst="rect">
            <a:avLst/>
          </a:prstGeom>
          <a:noFill/>
        </p:spPr>
      </p:pic>
      <p:pic>
        <p:nvPicPr>
          <p:cNvPr id="6" name="Picture 2" descr="CSI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1143000"/>
            <a:ext cx="2000250" cy="752476"/>
          </a:xfrm>
          <a:prstGeom prst="rect">
            <a:avLst/>
          </a:prstGeom>
          <a:noFill/>
        </p:spPr>
      </p:pic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344639"/>
            <a:ext cx="3345876" cy="87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5" y="2217011"/>
            <a:ext cx="2533325" cy="8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306664"/>
            <a:ext cx="1771650" cy="37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18536"/>
            <a:ext cx="2514600" cy="32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06" y="4343400"/>
            <a:ext cx="2002524" cy="59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9039"/>
            <a:ext cx="2138564" cy="66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5199"/>
            <a:ext cx="1858269" cy="6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27274"/>
            <a:ext cx="3079750" cy="6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87" y="3471883"/>
            <a:ext cx="2421013" cy="4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55" y="5310283"/>
            <a:ext cx="2379345" cy="40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0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Telecommunications</a:t>
            </a:r>
            <a:r>
              <a:rPr lang="en-GB" dirty="0" smtClean="0"/>
              <a:t>	2.10</a:t>
            </a:r>
            <a:endParaRPr lang="en-GB" dirty="0"/>
          </a:p>
        </p:txBody>
      </p:sp>
      <p:pic>
        <p:nvPicPr>
          <p:cNvPr id="11268" name="Picture 4" descr="D:\7.1 docs\draft\Presentations\customers\it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39" y="1250762"/>
            <a:ext cx="1444518" cy="10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36800"/>
            <a:ext cx="128672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Xilin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38590"/>
            <a:ext cx="1143001" cy="788833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590800" cy="39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16278"/>
            <a:ext cx="1808747" cy="66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336801"/>
            <a:ext cx="2286000" cy="63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2273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Sample Customers: Transport</a:t>
            </a:r>
            <a:r>
              <a:rPr lang="en-GB" dirty="0" smtClean="0"/>
              <a:t>	2.11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2067886" cy="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9926"/>
            <a:ext cx="1539491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NEO 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286001"/>
            <a:ext cx="1828800" cy="680314"/>
          </a:xfrm>
          <a:prstGeom prst="rect">
            <a:avLst/>
          </a:prstGeom>
          <a:noFill/>
        </p:spPr>
      </p:pic>
      <p:pic>
        <p:nvPicPr>
          <p:cNvPr id="19460" name="Picture 4" descr="Hanning-Kah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282952"/>
            <a:ext cx="2971800" cy="474371"/>
          </a:xfrm>
          <a:prstGeom prst="rect">
            <a:avLst/>
          </a:prstGeom>
          <a:noFill/>
        </p:spPr>
      </p:pic>
      <p:pic>
        <p:nvPicPr>
          <p:cNvPr id="3" name="Picture 2" descr="Tellus Logistic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8302" y="2732505"/>
            <a:ext cx="1921323" cy="477421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2247232" cy="47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25842"/>
            <a:ext cx="2154874" cy="6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73" y="1905000"/>
            <a:ext cx="2038658" cy="72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182" y="1201794"/>
            <a:ext cx="1067218" cy="110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07" y="3657600"/>
            <a:ext cx="2057818" cy="50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0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Cradle Overview	3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60A0A"/>
              </a:buClr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A0AB2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3429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1106E8"/>
              </a:buClr>
              <a:buFont typeface="Wingdings" panose="05000000000000000000" pitchFamily="2" charset="2"/>
              <a:buChar char="§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484312" indent="-3429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1106E8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Is an integrated, multi-user, systems engineering environment, for:</a:t>
            </a:r>
          </a:p>
          <a:p>
            <a:pPr lvl="1">
              <a:spcAft>
                <a:spcPts val="0"/>
              </a:spcAft>
            </a:pPr>
            <a:r>
              <a:rPr lang="en-GB" i="1" dirty="0" smtClean="0">
                <a:solidFill>
                  <a:srgbClr val="E60A0A"/>
                </a:solidFill>
              </a:rPr>
              <a:t>Requirements</a:t>
            </a:r>
            <a:r>
              <a:rPr lang="en-GB" dirty="0" smtClean="0"/>
              <a:t> management 	</a:t>
            </a:r>
            <a:r>
              <a:rPr lang="en-GB" dirty="0" smtClean="0">
                <a:solidFill>
                  <a:srgbClr val="E60A0A"/>
                </a:solidFill>
              </a:rPr>
              <a:t>•</a:t>
            </a:r>
            <a:r>
              <a:rPr lang="en-GB" dirty="0" smtClean="0"/>
              <a:t>    </a:t>
            </a:r>
            <a:r>
              <a:rPr lang="en-GB" i="1" dirty="0" smtClean="0">
                <a:solidFill>
                  <a:srgbClr val="E60A0A"/>
                </a:solidFill>
              </a:rPr>
              <a:t>MBSE</a:t>
            </a:r>
            <a:r>
              <a:rPr lang="en-GB" dirty="0" smtClean="0"/>
              <a:t>: process, product, architecture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i="1" dirty="0" smtClean="0">
                <a:solidFill>
                  <a:srgbClr val="E60A0A"/>
                </a:solidFill>
              </a:rPr>
              <a:t>Performance</a:t>
            </a:r>
            <a:r>
              <a:rPr lang="en-GB" dirty="0" smtClean="0"/>
              <a:t> modelling		</a:t>
            </a:r>
            <a:r>
              <a:rPr lang="en-GB" dirty="0" smtClean="0">
                <a:solidFill>
                  <a:srgbClr val="E60A0A"/>
                </a:solidFill>
              </a:rPr>
              <a:t>•</a:t>
            </a:r>
            <a:r>
              <a:rPr lang="en-GB" dirty="0" smtClean="0"/>
              <a:t>    </a:t>
            </a:r>
            <a:r>
              <a:rPr lang="en-GB" i="1" dirty="0" smtClean="0">
                <a:solidFill>
                  <a:srgbClr val="E60A0A"/>
                </a:solidFill>
              </a:rPr>
              <a:t>Risk</a:t>
            </a:r>
            <a:r>
              <a:rPr lang="en-GB" dirty="0" smtClean="0"/>
              <a:t> management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i="1" dirty="0" smtClean="0">
                <a:solidFill>
                  <a:srgbClr val="E60A0A"/>
                </a:solidFill>
              </a:rPr>
              <a:t>Test</a:t>
            </a:r>
            <a:r>
              <a:rPr lang="en-GB" dirty="0" smtClean="0"/>
              <a:t> management and </a:t>
            </a:r>
            <a:r>
              <a:rPr lang="en-GB" i="1" dirty="0" smtClean="0">
                <a:solidFill>
                  <a:srgbClr val="E60A0A"/>
                </a:solidFill>
              </a:rPr>
              <a:t>execution</a:t>
            </a:r>
            <a:r>
              <a:rPr lang="en-GB" dirty="0" smtClean="0"/>
              <a:t>	</a:t>
            </a:r>
            <a:r>
              <a:rPr lang="en-GB" dirty="0" smtClean="0">
                <a:solidFill>
                  <a:srgbClr val="E60A0A"/>
                </a:solidFill>
              </a:rPr>
              <a:t>•</a:t>
            </a:r>
            <a:r>
              <a:rPr lang="en-GB" dirty="0" smtClean="0"/>
              <a:t>    </a:t>
            </a:r>
            <a:r>
              <a:rPr lang="en-GB" i="1" dirty="0" smtClean="0">
                <a:solidFill>
                  <a:srgbClr val="E60A0A"/>
                </a:solidFill>
              </a:rPr>
              <a:t>Configuration</a:t>
            </a:r>
            <a:r>
              <a:rPr lang="en-GB" dirty="0" smtClean="0"/>
              <a:t> management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i="1" dirty="0" smtClean="0">
                <a:solidFill>
                  <a:srgbClr val="E60A0A"/>
                </a:solidFill>
              </a:rPr>
              <a:t>Document</a:t>
            </a:r>
            <a:r>
              <a:rPr lang="en-GB" dirty="0" smtClean="0"/>
              <a:t> generation		</a:t>
            </a:r>
            <a:r>
              <a:rPr lang="en-GB" dirty="0" smtClean="0">
                <a:solidFill>
                  <a:srgbClr val="E60A0A"/>
                </a:solidFill>
              </a:rPr>
              <a:t>•</a:t>
            </a:r>
            <a:r>
              <a:rPr lang="en-GB" dirty="0" smtClean="0"/>
              <a:t>    Software-design synchronisation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 smtClean="0"/>
              <a:t>User defined environments	</a:t>
            </a:r>
            <a:r>
              <a:rPr lang="en-GB" dirty="0" smtClean="0">
                <a:solidFill>
                  <a:srgbClr val="E60A0A"/>
                </a:solidFill>
              </a:rPr>
              <a:t>•</a:t>
            </a:r>
            <a:r>
              <a:rPr lang="en-GB" dirty="0" smtClean="0"/>
              <a:t>    Web publishing</a:t>
            </a:r>
          </a:p>
          <a:p>
            <a:pPr lvl="1">
              <a:spcBef>
                <a:spcPts val="200"/>
              </a:spcBef>
            </a:pPr>
            <a:r>
              <a:rPr lang="en-GB" dirty="0" smtClean="0"/>
              <a:t>Web access (portals)	 	</a:t>
            </a:r>
            <a:r>
              <a:rPr lang="en-GB" dirty="0" smtClean="0">
                <a:solidFill>
                  <a:srgbClr val="E60A0A"/>
                </a:solidFill>
              </a:rPr>
              <a:t>•</a:t>
            </a:r>
            <a:r>
              <a:rPr lang="en-GB" dirty="0" smtClean="0"/>
              <a:t>    Distributed data management</a:t>
            </a:r>
          </a:p>
          <a:p>
            <a:pPr>
              <a:spcBef>
                <a:spcPts val="1000"/>
              </a:spcBef>
              <a:spcAft>
                <a:spcPts val="1600"/>
              </a:spcAft>
            </a:pPr>
            <a:r>
              <a:rPr lang="en-GB" dirty="0" smtClean="0"/>
              <a:t>1 major release and </a:t>
            </a:r>
            <a:r>
              <a:rPr lang="en-GB" dirty="0" smtClean="0">
                <a:sym typeface="Symbol"/>
              </a:rPr>
              <a:t> </a:t>
            </a:r>
            <a:r>
              <a:rPr lang="en-GB" dirty="0" smtClean="0"/>
              <a:t>2 interim releases each year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Lifecycle coverage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Scope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Functionality - modules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Databases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Cross references</a:t>
            </a:r>
          </a:p>
          <a:p>
            <a:pPr lvl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Architecture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3962400"/>
            <a:ext cx="2580002" cy="157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GB" dirty="0" smtClean="0"/>
              <a:t>  Platforms</a:t>
            </a:r>
            <a:endParaRPr lang="en-GB" dirty="0"/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GB" dirty="0" smtClean="0"/>
              <a:t>  Deployment options</a:t>
            </a:r>
            <a:endParaRPr lang="en-GB" dirty="0"/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GB" dirty="0" smtClean="0"/>
              <a:t>  Licensing</a:t>
            </a:r>
            <a:endParaRPr lang="en-GB" dirty="0"/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GB" dirty="0" smtClean="0"/>
              <a:t>  Interfaces</a:t>
            </a:r>
            <a:endParaRPr lang="en-GB" dirty="0"/>
          </a:p>
          <a:p>
            <a:pPr marL="342900" indent="-342900">
              <a:spcBef>
                <a:spcPts val="200"/>
              </a:spcBef>
              <a:buClr>
                <a:srgbClr val="E60A0A"/>
              </a:buClr>
              <a:buFont typeface="+mj-lt"/>
              <a:buAutoNum type="arabicPeriod" startAt="7"/>
            </a:pPr>
            <a:r>
              <a:rPr lang="en-GB" dirty="0" smtClean="0"/>
              <a:t>  Process applicability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667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Lifecycle Coverage	3.1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Cradle supports the </a:t>
            </a:r>
            <a:r>
              <a:rPr lang="en-GB" altLang="en-US" i="1" dirty="0" smtClean="0">
                <a:solidFill>
                  <a:srgbClr val="E60A0A"/>
                </a:solidFill>
              </a:rPr>
              <a:t>full lifecycle</a:t>
            </a:r>
            <a:r>
              <a:rPr lang="en-GB" altLang="en-US" dirty="0" smtClean="0"/>
              <a:t>, providing </a:t>
            </a:r>
            <a:r>
              <a:rPr lang="en-GB" altLang="en-US" i="1" dirty="0" smtClean="0">
                <a:solidFill>
                  <a:srgbClr val="E60A0A"/>
                </a:solidFill>
              </a:rPr>
              <a:t>end-to-end traceability:</a:t>
            </a:r>
            <a:endParaRPr lang="en-GB" dirty="0"/>
          </a:p>
        </p:txBody>
      </p:sp>
      <p:sp>
        <p:nvSpPr>
          <p:cNvPr id="141" name="Line 16"/>
          <p:cNvSpPr>
            <a:spLocks noChangeShapeType="1"/>
          </p:cNvSpPr>
          <p:nvPr/>
        </p:nvSpPr>
        <p:spPr bwMode="auto">
          <a:xfrm>
            <a:off x="584503" y="4691063"/>
            <a:ext cx="7315200" cy="0"/>
          </a:xfrm>
          <a:prstGeom prst="line">
            <a:avLst/>
          </a:prstGeom>
          <a:noFill/>
          <a:ln w="12700">
            <a:solidFill>
              <a:srgbClr val="E60A0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9" name="Text Box 19"/>
          <p:cNvSpPr txBox="1">
            <a:spLocks noChangeArrowheads="1"/>
          </p:cNvSpPr>
          <p:nvPr/>
        </p:nvSpPr>
        <p:spPr bwMode="auto">
          <a:xfrm>
            <a:off x="6774395" y="3331517"/>
            <a:ext cx="11253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r>
              <a:rPr lang="en-GB" altLang="en-US" sz="1800" u="sng" dirty="0" smtClean="0">
                <a:solidFill>
                  <a:srgbClr val="008000"/>
                </a:solidFill>
                <a:latin typeface="+mn-lt"/>
              </a:rPr>
              <a:t>Systems</a:t>
            </a:r>
            <a:br>
              <a:rPr lang="en-GB" altLang="en-US" sz="1800" u="sng" dirty="0" smtClean="0">
                <a:solidFill>
                  <a:srgbClr val="008000"/>
                </a:solidFill>
                <a:latin typeface="+mn-lt"/>
              </a:rPr>
            </a:br>
            <a:r>
              <a:rPr lang="en-GB" altLang="en-US" sz="1800" u="sng" dirty="0" smtClean="0">
                <a:solidFill>
                  <a:srgbClr val="008000"/>
                </a:solidFill>
                <a:latin typeface="+mn-lt"/>
              </a:rPr>
              <a:t>Engineering</a:t>
            </a:r>
            <a:endParaRPr lang="en-GB" altLang="en-US" sz="1800" u="sng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50" name="Text Box 20"/>
          <p:cNvSpPr txBox="1">
            <a:spLocks noChangeArrowheads="1"/>
          </p:cNvSpPr>
          <p:nvPr/>
        </p:nvSpPr>
        <p:spPr bwMode="auto">
          <a:xfrm>
            <a:off x="5710001" y="4801850"/>
            <a:ext cx="218970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r>
              <a:rPr lang="en-GB" altLang="en-US" sz="1800" u="sng" dirty="0" smtClean="0">
                <a:solidFill>
                  <a:srgbClr val="008000"/>
                </a:solidFill>
                <a:latin typeface="+mn-lt"/>
              </a:rPr>
              <a:t>Engineering Disciplines</a:t>
            </a:r>
            <a:r>
              <a:rPr lang="en-GB" altLang="en-US" dirty="0" smtClean="0">
                <a:solidFill>
                  <a:srgbClr val="008000"/>
                </a:solidFill>
                <a:latin typeface="+mn-lt"/>
              </a:rPr>
              <a:t/>
            </a:r>
            <a:br>
              <a:rPr lang="en-GB" altLang="en-US" dirty="0" smtClean="0">
                <a:solidFill>
                  <a:srgbClr val="008000"/>
                </a:solidFill>
                <a:latin typeface="+mn-lt"/>
              </a:rPr>
            </a:br>
            <a:r>
              <a:rPr lang="en-GB" altLang="en-US" sz="1400" b="0" dirty="0" smtClean="0">
                <a:solidFill>
                  <a:srgbClr val="008000"/>
                </a:solidFill>
                <a:latin typeface="+mn-lt"/>
              </a:rPr>
              <a:t>Mechanical</a:t>
            </a:r>
            <a:r>
              <a:rPr lang="en-GB" altLang="en-US" sz="1400" b="0" dirty="0">
                <a:solidFill>
                  <a:srgbClr val="008000"/>
                </a:solidFill>
                <a:latin typeface="+mn-lt"/>
              </a:rPr>
              <a:t>,</a:t>
            </a:r>
            <a:br>
              <a:rPr lang="en-GB" altLang="en-US" sz="1400" b="0" dirty="0">
                <a:solidFill>
                  <a:srgbClr val="008000"/>
                </a:solidFill>
                <a:latin typeface="+mn-lt"/>
              </a:rPr>
            </a:br>
            <a:r>
              <a:rPr lang="en-GB" altLang="en-US" sz="1400" b="0" dirty="0" smtClean="0">
                <a:solidFill>
                  <a:srgbClr val="008000"/>
                </a:solidFill>
                <a:latin typeface="+mn-lt"/>
              </a:rPr>
              <a:t>Electrical,</a:t>
            </a:r>
            <a:br>
              <a:rPr lang="en-GB" altLang="en-US" sz="1400" b="0" dirty="0" smtClean="0">
                <a:solidFill>
                  <a:srgbClr val="008000"/>
                </a:solidFill>
                <a:latin typeface="+mn-lt"/>
              </a:rPr>
            </a:br>
            <a:r>
              <a:rPr lang="en-GB" altLang="en-US" sz="1400" b="0" dirty="0" smtClean="0">
                <a:solidFill>
                  <a:srgbClr val="008000"/>
                </a:solidFill>
                <a:latin typeface="+mn-lt"/>
              </a:rPr>
              <a:t>Electronic,</a:t>
            </a:r>
            <a:br>
              <a:rPr lang="en-GB" altLang="en-US" sz="1400" b="0" dirty="0" smtClean="0">
                <a:solidFill>
                  <a:srgbClr val="008000"/>
                </a:solidFill>
                <a:latin typeface="+mn-lt"/>
              </a:rPr>
            </a:br>
            <a:r>
              <a:rPr lang="en-GB" altLang="en-US" sz="1400" b="0" dirty="0" smtClean="0">
                <a:solidFill>
                  <a:srgbClr val="008000"/>
                </a:solidFill>
                <a:latin typeface="+mn-lt"/>
              </a:rPr>
              <a:t>Civil,</a:t>
            </a:r>
            <a:br>
              <a:rPr lang="en-GB" altLang="en-US" sz="1400" b="0" dirty="0" smtClean="0">
                <a:solidFill>
                  <a:srgbClr val="008000"/>
                </a:solidFill>
                <a:latin typeface="+mn-lt"/>
              </a:rPr>
            </a:br>
            <a:r>
              <a:rPr lang="en-GB" altLang="en-US" sz="1400" b="0" dirty="0" smtClean="0">
                <a:solidFill>
                  <a:srgbClr val="008000"/>
                </a:solidFill>
                <a:latin typeface="+mn-lt"/>
              </a:rPr>
              <a:t>Software</a:t>
            </a:r>
            <a:endParaRPr lang="en-GB" altLang="en-US" sz="1400" b="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52" name="Freeform 22"/>
          <p:cNvSpPr>
            <a:spLocks/>
          </p:cNvSpPr>
          <p:nvPr/>
        </p:nvSpPr>
        <p:spPr bwMode="auto">
          <a:xfrm>
            <a:off x="1727836" y="2439988"/>
            <a:ext cx="3505200" cy="2251075"/>
          </a:xfrm>
          <a:custGeom>
            <a:avLst/>
            <a:gdLst>
              <a:gd name="T0" fmla="*/ 0 w 2208"/>
              <a:gd name="T1" fmla="*/ 0 h 1418"/>
              <a:gd name="T2" fmla="*/ 651 w 2208"/>
              <a:gd name="T3" fmla="*/ 1418 h 1418"/>
              <a:gd name="T4" fmla="*/ 1554 w 2208"/>
              <a:gd name="T5" fmla="*/ 1418 h 1418"/>
              <a:gd name="T6" fmla="*/ 2208 w 2208"/>
              <a:gd name="T7" fmla="*/ 0 h 14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8" h="1418">
                <a:moveTo>
                  <a:pt x="0" y="0"/>
                </a:moveTo>
                <a:lnTo>
                  <a:pt x="651" y="1418"/>
                </a:lnTo>
                <a:lnTo>
                  <a:pt x="1554" y="1418"/>
                </a:lnTo>
                <a:lnTo>
                  <a:pt x="2208" y="0"/>
                </a:lnTo>
              </a:path>
            </a:pathLst>
          </a:custGeom>
          <a:noFill/>
          <a:ln w="31750"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0A0AB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33521" y="4687888"/>
            <a:ext cx="3875382" cy="1524000"/>
            <a:chOff x="1433521" y="4687888"/>
            <a:chExt cx="3875382" cy="1524000"/>
          </a:xfrm>
        </p:grpSpPr>
        <p:sp>
          <p:nvSpPr>
            <p:cNvPr id="143" name="AutoShape 5"/>
            <p:cNvSpPr>
              <a:spLocks noChangeArrowheads="1"/>
            </p:cNvSpPr>
            <p:nvPr/>
          </p:nvSpPr>
          <p:spPr bwMode="auto">
            <a:xfrm flipV="1">
              <a:off x="2764474" y="4687888"/>
              <a:ext cx="1422400" cy="1524000"/>
            </a:xfrm>
            <a:prstGeom prst="triangle">
              <a:avLst>
                <a:gd name="adj" fmla="val 50000"/>
              </a:avLst>
            </a:prstGeom>
            <a:solidFill>
              <a:srgbClr val="FFABCD">
                <a:alpha val="35000"/>
              </a:srgbClr>
            </a:solidFill>
            <a:ln w="12700">
              <a:solidFill>
                <a:srgbClr val="E60A0A"/>
              </a:solidFill>
              <a:miter lim="800000"/>
              <a:headEnd/>
              <a:tailEnd/>
            </a:ln>
            <a:effectLst/>
          </p:spPr>
          <p:txBody>
            <a:bodyPr rot="10800000" wrap="none" lIns="0" r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E60A0A"/>
                  </a:solidFill>
                  <a:latin typeface="+mn-lt"/>
                </a:rPr>
                <a:t>Discipline</a:t>
              </a:r>
              <a:br>
                <a:rPr lang="en-US" altLang="en-US" sz="1400" dirty="0">
                  <a:solidFill>
                    <a:srgbClr val="E60A0A"/>
                  </a:solidFill>
                  <a:latin typeface="+mn-lt"/>
                </a:rPr>
              </a:br>
              <a:r>
                <a:rPr lang="en-US" altLang="en-US" sz="1400" dirty="0">
                  <a:solidFill>
                    <a:srgbClr val="E60A0A"/>
                  </a:solidFill>
                  <a:latin typeface="+mn-lt"/>
                </a:rPr>
                <a:t>Point</a:t>
              </a:r>
              <a:br>
                <a:rPr lang="en-US" altLang="en-US" sz="1400" dirty="0">
                  <a:solidFill>
                    <a:srgbClr val="E60A0A"/>
                  </a:solidFill>
                  <a:latin typeface="+mn-lt"/>
                </a:rPr>
              </a:br>
              <a:r>
                <a:rPr lang="en-US" altLang="en-US" sz="1400" dirty="0">
                  <a:solidFill>
                    <a:srgbClr val="E60A0A"/>
                  </a:solidFill>
                  <a:latin typeface="+mn-lt"/>
                </a:rPr>
                <a:t>Tools</a:t>
              </a:r>
              <a:endParaRPr lang="en-GB" altLang="en-US" sz="1400" dirty="0">
                <a:solidFill>
                  <a:srgbClr val="E60A0A"/>
                </a:solidFill>
                <a:latin typeface="+mn-lt"/>
              </a:endParaRPr>
            </a:p>
          </p:txBody>
        </p:sp>
        <p:sp>
          <p:nvSpPr>
            <p:cNvPr id="147" name="Text Box 9"/>
            <p:cNvSpPr txBox="1">
              <a:spLocks noChangeArrowheads="1"/>
            </p:cNvSpPr>
            <p:nvPr/>
          </p:nvSpPr>
          <p:spPr bwMode="auto">
            <a:xfrm>
              <a:off x="1433521" y="4864492"/>
              <a:ext cx="130125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Detailed Design</a:t>
              </a:r>
            </a:p>
          </p:txBody>
        </p:sp>
        <p:sp>
          <p:nvSpPr>
            <p:cNvPr id="148" name="Text Box 10"/>
            <p:cNvSpPr txBox="1">
              <a:spLocks noChangeArrowheads="1"/>
            </p:cNvSpPr>
            <p:nvPr/>
          </p:nvSpPr>
          <p:spPr bwMode="auto">
            <a:xfrm>
              <a:off x="1713218" y="5524892"/>
              <a:ext cx="133696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Implementation</a:t>
              </a:r>
            </a:p>
          </p:txBody>
        </p:sp>
        <p:sp>
          <p:nvSpPr>
            <p:cNvPr id="154" name="Text Box 11"/>
            <p:cNvSpPr txBox="1">
              <a:spLocks noChangeArrowheads="1"/>
            </p:cNvSpPr>
            <p:nvPr/>
          </p:nvSpPr>
          <p:spPr bwMode="auto">
            <a:xfrm>
              <a:off x="4013503" y="5524892"/>
              <a:ext cx="73129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Unit Test</a:t>
              </a:r>
            </a:p>
          </p:txBody>
        </p:sp>
        <p:sp>
          <p:nvSpPr>
            <p:cNvPr id="158" name="Text Box 15"/>
            <p:cNvSpPr txBox="1">
              <a:spLocks noChangeArrowheads="1"/>
            </p:cNvSpPr>
            <p:nvPr/>
          </p:nvSpPr>
          <p:spPr bwMode="auto">
            <a:xfrm>
              <a:off x="4284264" y="4864492"/>
              <a:ext cx="102463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E60A0A"/>
                  </a:solidFill>
                  <a:latin typeface="+mn-lt"/>
                  <a:cs typeface="Arial" panose="020B0604020202020204" pitchFamily="34" charset="0"/>
                </a:rPr>
                <a:t>Module Test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1600200"/>
            <a:ext cx="5987099" cy="3086100"/>
            <a:chOff x="533400" y="1600200"/>
            <a:chExt cx="5987099" cy="3086100"/>
          </a:xfrm>
        </p:grpSpPr>
        <p:grpSp>
          <p:nvGrpSpPr>
            <p:cNvPr id="142" name="Group 141"/>
            <p:cNvGrpSpPr/>
            <p:nvPr/>
          </p:nvGrpSpPr>
          <p:grpSpPr>
            <a:xfrm>
              <a:off x="1727836" y="1600200"/>
              <a:ext cx="4792663" cy="838200"/>
              <a:chOff x="2522906" y="939165"/>
              <a:chExt cx="4792663" cy="838200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5624881" y="939165"/>
                <a:ext cx="1690688" cy="838200"/>
                <a:chOff x="5624881" y="939165"/>
                <a:chExt cx="1690688" cy="838200"/>
              </a:xfrm>
            </p:grpSpPr>
            <p:sp>
              <p:nvSpPr>
                <p:cNvPr id="182" name="Freeform 37"/>
                <p:cNvSpPr>
                  <a:spLocks/>
                </p:cNvSpPr>
                <p:nvPr/>
              </p:nvSpPr>
              <p:spPr bwMode="auto">
                <a:xfrm>
                  <a:off x="5624881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3" name="Text Box 38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6063031" y="1285240"/>
                  <a:ext cx="860425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Documentation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965819" y="939165"/>
                <a:ext cx="1690688" cy="838200"/>
                <a:chOff x="2965819" y="939165"/>
                <a:chExt cx="1690688" cy="838200"/>
              </a:xfrm>
            </p:grpSpPr>
            <p:sp>
              <p:nvSpPr>
                <p:cNvPr id="180" name="Freeform 28"/>
                <p:cNvSpPr>
                  <a:spLocks/>
                </p:cNvSpPr>
                <p:nvPr/>
              </p:nvSpPr>
              <p:spPr bwMode="auto">
                <a:xfrm>
                  <a:off x="2965819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1" name="Text Box 29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3307132" y="1297940"/>
                  <a:ext cx="1030288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Risk Management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2522906" y="939165"/>
                <a:ext cx="1690688" cy="838200"/>
                <a:chOff x="2522906" y="939165"/>
                <a:chExt cx="1690688" cy="838200"/>
              </a:xfrm>
            </p:grpSpPr>
            <p:sp>
              <p:nvSpPr>
                <p:cNvPr id="178" name="Freeform 31"/>
                <p:cNvSpPr>
                  <a:spLocks/>
                </p:cNvSpPr>
                <p:nvPr/>
              </p:nvSpPr>
              <p:spPr bwMode="auto">
                <a:xfrm>
                  <a:off x="2522906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79" name="Text Box 32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2875331" y="1270953"/>
                  <a:ext cx="1095375" cy="123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Issue Management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4294556" y="939165"/>
                <a:ext cx="1692275" cy="838200"/>
                <a:chOff x="4294556" y="939165"/>
                <a:chExt cx="1692275" cy="838200"/>
              </a:xfrm>
            </p:grpSpPr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294556" y="939165"/>
                  <a:ext cx="1692275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5 w 1099"/>
                    <a:gd name="T3" fmla="*/ 528 h 528"/>
                    <a:gd name="T4" fmla="*/ 1066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77" name="Text Box 47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727944" y="1297940"/>
                  <a:ext cx="857250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Access Control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3408731" y="939165"/>
                <a:ext cx="1690688" cy="838200"/>
                <a:chOff x="3408731" y="939165"/>
                <a:chExt cx="1690688" cy="838200"/>
              </a:xfrm>
            </p:grpSpPr>
            <p:sp>
              <p:nvSpPr>
                <p:cNvPr id="174" name="Freeform 34"/>
                <p:cNvSpPr>
                  <a:spLocks/>
                </p:cNvSpPr>
                <p:nvPr/>
              </p:nvSpPr>
              <p:spPr bwMode="auto">
                <a:xfrm>
                  <a:off x="3408731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75" name="Text Box 35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3626219" y="1294765"/>
                  <a:ext cx="1279525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Interface Management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3851644" y="939165"/>
                <a:ext cx="1692275" cy="838200"/>
                <a:chOff x="3851644" y="939165"/>
                <a:chExt cx="1692275" cy="838200"/>
              </a:xfrm>
            </p:grpSpPr>
            <p:sp>
              <p:nvSpPr>
                <p:cNvPr id="172" name="Freeform 25"/>
                <p:cNvSpPr>
                  <a:spLocks/>
                </p:cNvSpPr>
                <p:nvPr/>
              </p:nvSpPr>
              <p:spPr bwMode="auto">
                <a:xfrm>
                  <a:off x="3851644" y="939165"/>
                  <a:ext cx="1692275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5 w 1099"/>
                    <a:gd name="T3" fmla="*/ 528 h 528"/>
                    <a:gd name="T4" fmla="*/ 1066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73" name="Text Box 26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599357" y="1301115"/>
                  <a:ext cx="198438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CM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6" name="Group 165"/>
              <p:cNvGrpSpPr/>
              <p:nvPr/>
            </p:nvGrpSpPr>
            <p:grpSpPr>
              <a:xfrm>
                <a:off x="4739056" y="939165"/>
                <a:ext cx="1690688" cy="838200"/>
                <a:chOff x="4739056" y="939165"/>
                <a:chExt cx="1690688" cy="838200"/>
              </a:xfrm>
            </p:grpSpPr>
            <p:sp>
              <p:nvSpPr>
                <p:cNvPr id="170" name="Freeform 40"/>
                <p:cNvSpPr>
                  <a:spLocks/>
                </p:cNvSpPr>
                <p:nvPr/>
              </p:nvSpPr>
              <p:spPr bwMode="auto">
                <a:xfrm>
                  <a:off x="4739056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71" name="Text Box 41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4947019" y="1286828"/>
                  <a:ext cx="1314450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Traceability / Coverage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5181969" y="939165"/>
                <a:ext cx="1690688" cy="838200"/>
                <a:chOff x="5181969" y="939165"/>
                <a:chExt cx="1690688" cy="838200"/>
              </a:xfrm>
            </p:grpSpPr>
            <p:sp>
              <p:nvSpPr>
                <p:cNvPr id="168" name="Freeform 43"/>
                <p:cNvSpPr>
                  <a:spLocks/>
                </p:cNvSpPr>
                <p:nvPr/>
              </p:nvSpPr>
              <p:spPr bwMode="auto">
                <a:xfrm>
                  <a:off x="5181969" y="939165"/>
                  <a:ext cx="1690688" cy="838200"/>
                </a:xfrm>
                <a:custGeom>
                  <a:avLst/>
                  <a:gdLst>
                    <a:gd name="T0" fmla="*/ 0 w 1099"/>
                    <a:gd name="T1" fmla="*/ 528 h 528"/>
                    <a:gd name="T2" fmla="*/ 274 w 1099"/>
                    <a:gd name="T3" fmla="*/ 528 h 528"/>
                    <a:gd name="T4" fmla="*/ 1065 w 1099"/>
                    <a:gd name="T5" fmla="*/ 0 h 528"/>
                    <a:gd name="T6" fmla="*/ 791 w 1099"/>
                    <a:gd name="T7" fmla="*/ 0 h 528"/>
                    <a:gd name="T8" fmla="*/ 0 w 1099"/>
                    <a:gd name="T9" fmla="*/ 528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9" h="528">
                      <a:moveTo>
                        <a:pt x="0" y="528"/>
                      </a:moveTo>
                      <a:lnTo>
                        <a:pt x="283" y="528"/>
                      </a:lnTo>
                      <a:lnTo>
                        <a:pt x="1099" y="0"/>
                      </a:lnTo>
                      <a:lnTo>
                        <a:pt x="816" y="0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solidFill>
                  <a:srgbClr val="B4FFFF">
                    <a:alpha val="50000"/>
                  </a:srgbClr>
                </a:solidFill>
                <a:ln w="12700" cap="flat" cmpd="sng">
                  <a:solidFill>
                    <a:srgbClr val="107FFC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69" name="Text Box 44"/>
                <p:cNvSpPr txBox="1">
                  <a:spLocks noChangeArrowheads="1"/>
                </p:cNvSpPr>
                <p:nvPr/>
              </p:nvSpPr>
              <p:spPr bwMode="auto">
                <a:xfrm rot="19560000">
                  <a:off x="5842369" y="1286828"/>
                  <a:ext cx="411163" cy="122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</a:pPr>
                  <a:r>
                    <a:rPr lang="en-US" altLang="en-US" sz="1000" dirty="0">
                      <a:solidFill>
                        <a:srgbClr val="1106E8"/>
                      </a:solidFill>
                      <a:latin typeface="+mn-lt"/>
                    </a:rPr>
                    <a:t>Metrics</a:t>
                  </a:r>
                  <a:endParaRPr lang="en-GB" altLang="en-US" sz="1000" dirty="0">
                    <a:solidFill>
                      <a:srgbClr val="1106E8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144" name="Text Box 6"/>
            <p:cNvSpPr txBox="1">
              <a:spLocks noChangeArrowheads="1"/>
            </p:cNvSpPr>
            <p:nvPr/>
          </p:nvSpPr>
          <p:spPr bwMode="auto">
            <a:xfrm>
              <a:off x="533400" y="2578746"/>
              <a:ext cx="116519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Requirements</a:t>
              </a:r>
              <a:endParaRPr lang="en-GB" altLang="en-US" sz="18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Text Box 7"/>
            <p:cNvSpPr txBox="1">
              <a:spLocks noChangeArrowheads="1"/>
            </p:cNvSpPr>
            <p:nvPr/>
          </p:nvSpPr>
          <p:spPr bwMode="auto">
            <a:xfrm>
              <a:off x="1267326" y="3104523"/>
              <a:ext cx="66813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Analysis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Text Box 8"/>
            <p:cNvSpPr txBox="1">
              <a:spLocks noChangeArrowheads="1"/>
            </p:cNvSpPr>
            <p:nvPr/>
          </p:nvSpPr>
          <p:spPr bwMode="auto">
            <a:xfrm>
              <a:off x="1862001" y="4156076"/>
              <a:ext cx="55944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Design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AutoShape 21"/>
            <p:cNvSpPr>
              <a:spLocks noChangeArrowheads="1"/>
            </p:cNvSpPr>
            <p:nvPr/>
          </p:nvSpPr>
          <p:spPr bwMode="auto">
            <a:xfrm>
              <a:off x="1719899" y="2438400"/>
              <a:ext cx="3505200" cy="2247900"/>
            </a:xfrm>
            <a:custGeom>
              <a:avLst/>
              <a:gdLst>
                <a:gd name="T0" fmla="*/ 1880 w 21600"/>
                <a:gd name="T1" fmla="*/ 708 h 21600"/>
                <a:gd name="T2" fmla="*/ 1104 w 21600"/>
                <a:gd name="T3" fmla="*/ 1416 h 21600"/>
                <a:gd name="T4" fmla="*/ 328 w 21600"/>
                <a:gd name="T5" fmla="*/ 708 h 21600"/>
                <a:gd name="T6" fmla="*/ 110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09 w 21600"/>
                <a:gd name="T13" fmla="*/ 5003 h 21600"/>
                <a:gd name="T14" fmla="*/ 16591 w 21600"/>
                <a:gd name="T15" fmla="*/ 165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417" y="21600"/>
                  </a:lnTo>
                  <a:lnTo>
                    <a:pt x="1518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FFFF">
                <a:alpha val="50000"/>
              </a:srgbClr>
            </a:solidFill>
            <a:ln w="6350">
              <a:solidFill>
                <a:srgbClr val="00CCFF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en-US" sz="3600" dirty="0">
                  <a:solidFill>
                    <a:srgbClr val="1106E8"/>
                  </a:solidFill>
                  <a:latin typeface="+mn-lt"/>
                </a:rPr>
                <a:t>Cradle</a:t>
              </a:r>
              <a:endParaRPr lang="en-GB" altLang="en-US" sz="1800" dirty="0">
                <a:solidFill>
                  <a:srgbClr val="1106E8"/>
                </a:solidFill>
                <a:latin typeface="+mn-lt"/>
              </a:endParaRPr>
            </a:p>
          </p:txBody>
        </p:sp>
        <p:sp>
          <p:nvSpPr>
            <p:cNvPr id="153" name="Text Box 7"/>
            <p:cNvSpPr txBox="1">
              <a:spLocks noChangeArrowheads="1"/>
            </p:cNvSpPr>
            <p:nvPr/>
          </p:nvSpPr>
          <p:spPr bwMode="auto">
            <a:xfrm>
              <a:off x="1145216" y="3630300"/>
              <a:ext cx="103246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Architecture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12"/>
            <p:cNvSpPr txBox="1">
              <a:spLocks noChangeArrowheads="1"/>
            </p:cNvSpPr>
            <p:nvPr/>
          </p:nvSpPr>
          <p:spPr bwMode="auto">
            <a:xfrm>
              <a:off x="5083164" y="3103993"/>
              <a:ext cx="83144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Validation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13"/>
            <p:cNvSpPr txBox="1">
              <a:spLocks noChangeArrowheads="1"/>
            </p:cNvSpPr>
            <p:nvPr/>
          </p:nvSpPr>
          <p:spPr bwMode="auto">
            <a:xfrm>
              <a:off x="4853609" y="3629240"/>
              <a:ext cx="129490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Integration Test</a:t>
              </a:r>
            </a:p>
          </p:txBody>
        </p:sp>
        <p:sp>
          <p:nvSpPr>
            <p:cNvPr id="157" name="Text Box 14"/>
            <p:cNvSpPr txBox="1">
              <a:spLocks noChangeArrowheads="1"/>
            </p:cNvSpPr>
            <p:nvPr/>
          </p:nvSpPr>
          <p:spPr bwMode="auto">
            <a:xfrm>
              <a:off x="4595005" y="4154488"/>
              <a:ext cx="185236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600" b="0" dirty="0" smtClean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Verification / Unit Test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Text Box 12"/>
            <p:cNvSpPr txBox="1">
              <a:spLocks noChangeArrowheads="1"/>
            </p:cNvSpPr>
            <p:nvPr/>
          </p:nvSpPr>
          <p:spPr bwMode="auto">
            <a:xfrm>
              <a:off x="5337955" y="2578746"/>
              <a:ext cx="96161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GB" altLang="en-US" sz="1600" b="0" dirty="0">
                  <a:solidFill>
                    <a:srgbClr val="1106E8"/>
                  </a:solidFill>
                  <a:latin typeface="+mn-lt"/>
                  <a:ea typeface="Tahoma" panose="020B0604030504040204" pitchFamily="34" charset="0"/>
                  <a:cs typeface="Arial" panose="020B0604020202020204" pitchFamily="34" charset="0"/>
                </a:rPr>
                <a:t>Acceptance</a:t>
              </a:r>
              <a:endParaRPr lang="en-GB" altLang="en-US" sz="1400" b="0" dirty="0">
                <a:solidFill>
                  <a:srgbClr val="1106E8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259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Lifecycle Coverage: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Both at multiple levels:		</a:t>
            </a:r>
            <a:r>
              <a:rPr lang="en-GB" dirty="0"/>
              <a:t> </a:t>
            </a:r>
            <a:r>
              <a:rPr lang="en-GB" dirty="0" smtClean="0"/>
              <a:t>               such as:                    or: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and in phased or</a:t>
            </a:r>
            <a:br>
              <a:rPr lang="en-GB" dirty="0" smtClean="0"/>
            </a:br>
            <a:r>
              <a:rPr lang="en-GB" dirty="0" smtClean="0"/>
              <a:t>agile processes:</a:t>
            </a:r>
            <a:endParaRPr lang="en-GB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2344272" y="3607177"/>
            <a:ext cx="5086349" cy="2717423"/>
            <a:chOff x="2637014" y="3289565"/>
            <a:chExt cx="6289865" cy="3360411"/>
          </a:xfrm>
          <a:scene3d>
            <a:camera prst="orthographicFront">
              <a:rot lat="19200000" lon="21318000" rev="21000000"/>
            </a:camera>
            <a:lightRig rig="threePt" dir="t"/>
          </a:scene3d>
        </p:grpSpPr>
        <p:sp>
          <p:nvSpPr>
            <p:cNvPr id="122" name="Block Arc 121"/>
            <p:cNvSpPr/>
            <p:nvPr/>
          </p:nvSpPr>
          <p:spPr>
            <a:xfrm>
              <a:off x="3104861" y="3329555"/>
              <a:ext cx="2371846" cy="2695234"/>
            </a:xfrm>
            <a:prstGeom prst="blockArc">
              <a:avLst>
                <a:gd name="adj1" fmla="val 11805547"/>
                <a:gd name="adj2" fmla="val 28959"/>
                <a:gd name="adj3" fmla="val 22967"/>
              </a:avLst>
            </a:prstGeom>
            <a:gradFill flip="none" rotWithShape="1">
              <a:gsLst>
                <a:gs pos="84000">
                  <a:srgbClr val="4959F5"/>
                </a:gs>
                <a:gs pos="0">
                  <a:srgbClr val="9FE7EF"/>
                </a:gs>
              </a:gsLst>
              <a:lin ang="5400000" scaled="1"/>
              <a:tileRect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>
                <a:solidFill>
                  <a:prstClr val="black"/>
                </a:solidFill>
              </a:endParaRPr>
            </a:p>
          </p:txBody>
        </p:sp>
        <p:sp>
          <p:nvSpPr>
            <p:cNvPr id="123" name="Block Arc 122"/>
            <p:cNvSpPr/>
            <p:nvPr/>
          </p:nvSpPr>
          <p:spPr>
            <a:xfrm flipH="1">
              <a:off x="6087187" y="3329555"/>
              <a:ext cx="2371846" cy="2695234"/>
            </a:xfrm>
            <a:prstGeom prst="blockArc">
              <a:avLst>
                <a:gd name="adj1" fmla="val 11805547"/>
                <a:gd name="adj2" fmla="val 28959"/>
                <a:gd name="adj3" fmla="val 22967"/>
              </a:avLst>
            </a:prstGeom>
            <a:gradFill flip="none" rotWithShape="1">
              <a:gsLst>
                <a:gs pos="84000">
                  <a:srgbClr val="4959F5"/>
                </a:gs>
                <a:gs pos="0">
                  <a:srgbClr val="9FE7EF"/>
                </a:gs>
              </a:gsLst>
              <a:lin ang="5400000" scaled="1"/>
              <a:tileRect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200" b="1">
                <a:solidFill>
                  <a:prstClr val="black"/>
                </a:solidFill>
              </a:endParaRPr>
            </a:p>
          </p:txBody>
        </p:sp>
        <p:sp>
          <p:nvSpPr>
            <p:cNvPr id="124" name="Trapezoid 123"/>
            <p:cNvSpPr/>
            <p:nvPr/>
          </p:nvSpPr>
          <p:spPr>
            <a:xfrm flipV="1">
              <a:off x="5372633" y="5496260"/>
              <a:ext cx="785259" cy="266118"/>
            </a:xfrm>
            <a:prstGeom prst="trapezoid">
              <a:avLst/>
            </a:prstGeom>
            <a:gradFill>
              <a:gsLst>
                <a:gs pos="0">
                  <a:srgbClr val="4959F5"/>
                </a:gs>
                <a:gs pos="100000">
                  <a:srgbClr val="9FE7EF"/>
                </a:gs>
              </a:gsLst>
              <a:lin ang="5400000" scaled="0"/>
            </a:gra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>
                <a:solidFill>
                  <a:prstClr val="white"/>
                </a:solidFill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4933118" y="4675729"/>
              <a:ext cx="1699561" cy="1086649"/>
              <a:chOff x="4933118" y="4675729"/>
              <a:chExt cx="1699561" cy="1086649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sp>
              <p:nvSpPr>
                <p:cNvPr id="150" name="Parallelogram 149"/>
                <p:cNvSpPr/>
                <p:nvPr/>
              </p:nvSpPr>
              <p:spPr>
                <a:xfrm>
                  <a:off x="5683104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4959F5"/>
                    </a:gs>
                    <a:gs pos="100000">
                      <a:srgbClr val="9FE7EF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Parallelogram 150"/>
                <p:cNvSpPr/>
                <p:nvPr/>
              </p:nvSpPr>
              <p:spPr>
                <a:xfrm flipV="1">
                  <a:off x="4933118" y="4675729"/>
                  <a:ext cx="949575" cy="1086649"/>
                </a:xfrm>
                <a:prstGeom prst="parallelogram">
                  <a:avLst>
                    <a:gd name="adj" fmla="val 42874"/>
                  </a:avLst>
                </a:prstGeom>
                <a:gradFill>
                  <a:gsLst>
                    <a:gs pos="0">
                      <a:srgbClr val="9FE7EF"/>
                    </a:gs>
                    <a:gs pos="100000">
                      <a:srgbClr val="4959F5"/>
                    </a:gs>
                  </a:gsLst>
                  <a:lin ang="5400000" scaled="0"/>
                </a:gradFill>
                <a:ln>
                  <a:noFill/>
                </a:ln>
                <a:sp3d extrusionH="127000"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5085662" y="4741161"/>
                <a:ext cx="1424811" cy="978626"/>
                <a:chOff x="5085662" y="4741161"/>
                <a:chExt cx="1424811" cy="978626"/>
              </a:xfrm>
            </p:grpSpPr>
            <p:sp>
              <p:nvSpPr>
                <p:cNvPr id="140" name="TextBox 139"/>
                <p:cNvSpPr txBox="1"/>
                <p:nvPr/>
              </p:nvSpPr>
              <p:spPr>
                <a:xfrm>
                  <a:off x="5459130" y="5593258"/>
                  <a:ext cx="713925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Implementation</a:t>
                  </a: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5085662" y="4741161"/>
                  <a:ext cx="360257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Analysis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5094251" y="4958033"/>
                  <a:ext cx="617270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Requirements</a:t>
                  </a: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5165011" y="5159514"/>
                  <a:ext cx="54697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Architecture</a:t>
                  </a: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5355663" y="5376387"/>
                  <a:ext cx="29435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Design</a:t>
                  </a: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5824729" y="5422837"/>
                  <a:ext cx="511829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Verification</a:t>
                  </a: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5888737" y="5252418"/>
                  <a:ext cx="49425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Integration</a:t>
                  </a: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5971447" y="5081999"/>
                  <a:ext cx="454716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Validation</a:t>
                  </a: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005234" y="4911580"/>
                  <a:ext cx="505239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Acceptance</a:t>
                  </a: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6157890" y="4741161"/>
                  <a:ext cx="338290" cy="126529"/>
                </a:xfrm>
                <a:prstGeom prst="rect">
                  <a:avLst/>
                </a:prstGeom>
                <a:noFill/>
                <a:sp3d extrusionH="127000">
                  <a:bevelT w="0"/>
                </a:sp3d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GB" sz="600" b="1" dirty="0">
                      <a:solidFill>
                        <a:prstClr val="black"/>
                      </a:solidFill>
                    </a:rPr>
                    <a:t>Release</a:t>
                  </a:r>
                </a:p>
              </p:txBody>
            </p:sp>
          </p:grpSp>
        </p:grpSp>
        <p:sp>
          <p:nvSpPr>
            <p:cNvPr id="126" name="TextBox 125"/>
            <p:cNvSpPr txBox="1"/>
            <p:nvPr/>
          </p:nvSpPr>
          <p:spPr>
            <a:xfrm>
              <a:off x="3836193" y="3481878"/>
              <a:ext cx="874458" cy="295236"/>
            </a:xfrm>
            <a:prstGeom prst="rect">
              <a:avLst/>
            </a:prstGeom>
            <a:noFill/>
            <a:sp3d extrusionH="127000">
              <a:bevelT w="0"/>
            </a:sp3d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b="1" dirty="0">
                  <a:solidFill>
                    <a:prstClr val="black"/>
                  </a:solidFill>
                </a:rPr>
                <a:t>Features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637014" y="4075648"/>
              <a:ext cx="1029271" cy="415896"/>
            </a:xfrm>
            <a:prstGeom prst="rect">
              <a:avLst/>
            </a:prstGeom>
            <a:solidFill>
              <a:srgbClr val="6588F7"/>
            </a:soli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prstClr val="black"/>
                  </a:solidFill>
                </a:rPr>
                <a:t>Needs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 flipH="1">
              <a:off x="6930691" y="3481878"/>
              <a:ext cx="847044" cy="295236"/>
            </a:xfrm>
            <a:prstGeom prst="rect">
              <a:avLst/>
            </a:prstGeom>
            <a:noFill/>
            <a:sp3d extrusionH="127000">
              <a:bevelT w="0"/>
            </a:sp3d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b="1" dirty="0">
                  <a:solidFill>
                    <a:prstClr val="black"/>
                  </a:solidFill>
                </a:rPr>
                <a:t>Updates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 flipH="1">
              <a:off x="7897608" y="4075648"/>
              <a:ext cx="1029271" cy="415896"/>
            </a:xfrm>
            <a:prstGeom prst="rect">
              <a:avLst/>
            </a:prstGeom>
            <a:solidFill>
              <a:srgbClr val="6588F7"/>
            </a:solidFill>
            <a:ln>
              <a:noFill/>
            </a:ln>
            <a:sp3d extrusionH="127000"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prstClr val="black"/>
                  </a:solidFill>
                </a:rPr>
                <a:t>Systems</a:t>
              </a: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4069076" y="3289565"/>
              <a:ext cx="3280936" cy="3360411"/>
              <a:chOff x="2139477" y="1038084"/>
              <a:chExt cx="3005649" cy="3078456"/>
            </a:xfrm>
          </p:grpSpPr>
          <p:sp>
            <p:nvSpPr>
              <p:cNvPr id="131" name="Donut 130"/>
              <p:cNvSpPr/>
              <p:nvPr/>
            </p:nvSpPr>
            <p:spPr>
              <a:xfrm>
                <a:off x="2273186" y="1244600"/>
                <a:ext cx="2871940" cy="2871940"/>
              </a:xfrm>
              <a:prstGeom prst="donut">
                <a:avLst>
                  <a:gd name="adj" fmla="val 16214"/>
                </a:avLst>
              </a:prstGeom>
              <a:gradFill>
                <a:gsLst>
                  <a:gs pos="0">
                    <a:srgbClr val="384AF4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 rot="1658198">
                <a:off x="2875467" y="3572069"/>
                <a:ext cx="480958" cy="270464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b="1" dirty="0">
                    <a:solidFill>
                      <a:prstClr val="black"/>
                    </a:solidFill>
                  </a:rPr>
                  <a:t>Build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 rot="19614959">
                <a:off x="2692788" y="1568257"/>
                <a:ext cx="669236" cy="270464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b="1" dirty="0">
                    <a:solidFill>
                      <a:prstClr val="black"/>
                    </a:solidFill>
                  </a:rPr>
                  <a:t>Specify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 rot="4963208">
                <a:off x="4487335" y="2356581"/>
                <a:ext cx="749409" cy="270464"/>
              </a:xfrm>
              <a:prstGeom prst="rect">
                <a:avLst/>
              </a:prstGeom>
              <a:noFill/>
              <a:sp3d extrusionH="127000">
                <a:bevelT w="0"/>
              </a:sp3d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b="1" dirty="0">
                    <a:solidFill>
                      <a:prstClr val="black"/>
                    </a:solidFill>
                  </a:rPr>
                  <a:t>Confirm</a:t>
                </a:r>
              </a:p>
            </p:txBody>
          </p:sp>
          <p:sp>
            <p:nvSpPr>
              <p:cNvPr id="135" name="Isosceles Triangle 134"/>
              <p:cNvSpPr/>
              <p:nvPr/>
            </p:nvSpPr>
            <p:spPr>
              <a:xfrm rot="16752267">
                <a:off x="3297304" y="1221515"/>
                <a:ext cx="890302" cy="523440"/>
              </a:xfrm>
              <a:prstGeom prst="triangle">
                <a:avLst/>
              </a:prstGeom>
              <a:gradFill>
                <a:gsLst>
                  <a:gs pos="0">
                    <a:srgbClr val="0A1BBA"/>
                  </a:gs>
                  <a:gs pos="100000">
                    <a:srgbClr val="3C51F4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 rot="10209552">
                <a:off x="2139477" y="2869556"/>
                <a:ext cx="890455" cy="523440"/>
              </a:xfrm>
              <a:prstGeom prst="triangle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81BAF1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Isosceles Triangle 136"/>
              <p:cNvSpPr/>
              <p:nvPr/>
            </p:nvSpPr>
            <p:spPr>
              <a:xfrm rot="2709026">
                <a:off x="4323812" y="3017614"/>
                <a:ext cx="890302" cy="523440"/>
              </a:xfrm>
              <a:prstGeom prst="triangle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6DAF0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895600" y="1220857"/>
            <a:ext cx="1699561" cy="2208143"/>
            <a:chOff x="3077772" y="1192026"/>
            <a:chExt cx="1699561" cy="2208143"/>
          </a:xfrm>
        </p:grpSpPr>
        <p:grpSp>
          <p:nvGrpSpPr>
            <p:cNvPr id="87" name="Group 86"/>
            <p:cNvGrpSpPr/>
            <p:nvPr/>
          </p:nvGrpSpPr>
          <p:grpSpPr>
            <a:xfrm>
              <a:off x="3077772" y="2313520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88" name="Trapezoid 87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02" name="Parallelogram 101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3" name="Parallelogram 102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Implementation</a:t>
                    </a: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Analysis</a:t>
                    </a: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650" b="1" dirty="0" smtClean="0">
                        <a:solidFill>
                          <a:prstClr val="black"/>
                        </a:solidFill>
                      </a:rPr>
                      <a:t>Requirements</a:t>
                    </a:r>
                    <a:endParaRPr lang="en-GB" sz="6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Architecture</a:t>
                    </a: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Verification</a:t>
                    </a: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Integration</a:t>
                    </a: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Validation</a:t>
                    </a: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Acceptance</a:t>
                    </a: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 smtClean="0">
                        <a:solidFill>
                          <a:prstClr val="black"/>
                        </a:solidFill>
                      </a:rPr>
                      <a:t>Release</a:t>
                    </a:r>
                    <a:endParaRPr lang="en-GB" sz="75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4" name="Group 103"/>
            <p:cNvGrpSpPr/>
            <p:nvPr/>
          </p:nvGrpSpPr>
          <p:grpSpPr>
            <a:xfrm>
              <a:off x="3077772" y="1752773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105" name="Trapezoid 104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19" name="Parallelogram 118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0" name="Parallelogram 119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Implementation</a:t>
                    </a: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Analysis</a:t>
                    </a:r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650" b="1" dirty="0" smtClean="0">
                        <a:solidFill>
                          <a:prstClr val="black"/>
                        </a:solidFill>
                      </a:rPr>
                      <a:t>Requirements</a:t>
                    </a:r>
                    <a:endParaRPr lang="en-GB" sz="6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Architecture</a:t>
                    </a: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Verification</a:t>
                    </a: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Integration</a:t>
                    </a: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Validation</a:t>
                    </a: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Acceptance</a:t>
                    </a: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 smtClean="0">
                        <a:solidFill>
                          <a:prstClr val="black"/>
                        </a:solidFill>
                      </a:rPr>
                      <a:t>Release</a:t>
                    </a:r>
                    <a:endParaRPr lang="en-GB" sz="75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52" name="Group 151"/>
            <p:cNvGrpSpPr/>
            <p:nvPr/>
          </p:nvGrpSpPr>
          <p:grpSpPr>
            <a:xfrm>
              <a:off x="3077772" y="1192026"/>
              <a:ext cx="1699561" cy="1086649"/>
              <a:chOff x="4933118" y="4675729"/>
              <a:chExt cx="1699561" cy="1086649"/>
            </a:xfrm>
            <a:scene3d>
              <a:camera prst="orthographicFront">
                <a:rot lat="19200000" lon="21318000" rev="21000000"/>
              </a:camera>
              <a:lightRig rig="threePt" dir="t"/>
            </a:scene3d>
          </p:grpSpPr>
          <p:sp>
            <p:nvSpPr>
              <p:cNvPr id="153" name="Trapezoid 152"/>
              <p:cNvSpPr/>
              <p:nvPr/>
            </p:nvSpPr>
            <p:spPr>
              <a:xfrm flipV="1">
                <a:off x="5372633" y="5496260"/>
                <a:ext cx="785259" cy="266118"/>
              </a:xfrm>
              <a:prstGeom prst="trapezoid">
                <a:avLst/>
              </a:prstGeom>
              <a:gradFill>
                <a:gsLst>
                  <a:gs pos="0">
                    <a:srgbClr val="4959F5"/>
                  </a:gs>
                  <a:gs pos="100000">
                    <a:srgbClr val="9FE7EF"/>
                  </a:gs>
                </a:gsLst>
                <a:lin ang="5400000" scaled="0"/>
              </a:gradFill>
              <a:ln>
                <a:noFill/>
              </a:ln>
              <a:sp3d extrusionH="1270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4" name="Group 153"/>
              <p:cNvGrpSpPr/>
              <p:nvPr/>
            </p:nvGrpSpPr>
            <p:grpSpPr>
              <a:xfrm>
                <a:off x="4933118" y="4675729"/>
                <a:ext cx="1699561" cy="1086649"/>
                <a:chOff x="4933118" y="4675729"/>
                <a:chExt cx="1699561" cy="1086649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4933118" y="4675729"/>
                  <a:ext cx="1699561" cy="1086649"/>
                  <a:chOff x="4933118" y="4675729"/>
                  <a:chExt cx="1699561" cy="1086649"/>
                </a:xfrm>
              </p:grpSpPr>
              <p:sp>
                <p:nvSpPr>
                  <p:cNvPr id="167" name="Parallelogram 166"/>
                  <p:cNvSpPr/>
                  <p:nvPr/>
                </p:nvSpPr>
                <p:spPr>
                  <a:xfrm>
                    <a:off x="5683104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4959F5"/>
                      </a:gs>
                      <a:gs pos="100000">
                        <a:srgbClr val="9FE7EF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8" name="Parallelogram 167"/>
                  <p:cNvSpPr/>
                  <p:nvPr/>
                </p:nvSpPr>
                <p:spPr>
                  <a:xfrm flipV="1">
                    <a:off x="4933118" y="4675729"/>
                    <a:ext cx="949575" cy="1086649"/>
                  </a:xfrm>
                  <a:prstGeom prst="parallelogram">
                    <a:avLst>
                      <a:gd name="adj" fmla="val 42874"/>
                    </a:avLst>
                  </a:prstGeom>
                  <a:gradFill>
                    <a:gsLst>
                      <a:gs pos="0">
                        <a:srgbClr val="9FE7EF"/>
                      </a:gs>
                      <a:gs pos="100000">
                        <a:srgbClr val="4959F5"/>
                      </a:gs>
                    </a:gsLst>
                    <a:lin ang="5400000" scaled="0"/>
                  </a:gradFill>
                  <a:ln>
                    <a:noFill/>
                  </a:ln>
                  <a:sp3d extrusionH="127000"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6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6" name="Group 155"/>
                <p:cNvGrpSpPr/>
                <p:nvPr/>
              </p:nvGrpSpPr>
              <p:grpSpPr>
                <a:xfrm>
                  <a:off x="5085662" y="4741161"/>
                  <a:ext cx="1381609" cy="967513"/>
                  <a:chOff x="5085662" y="4741161"/>
                  <a:chExt cx="1381609" cy="967513"/>
                </a:xfrm>
              </p:grpSpPr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5459130" y="5593258"/>
                    <a:ext cx="6476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Implementation</a:t>
                    </a:r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5085662" y="4741161"/>
                    <a:ext cx="327013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Analysis</a:t>
                    </a:r>
                  </a:p>
                </p:txBody>
              </p: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5094251" y="4958032"/>
                    <a:ext cx="485710" cy="100027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650" b="1" dirty="0" smtClean="0">
                        <a:solidFill>
                          <a:prstClr val="black"/>
                        </a:solidFill>
                      </a:rPr>
                      <a:t>Requirements</a:t>
                    </a:r>
                    <a:endParaRPr lang="en-GB" sz="65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5165011" y="5159514"/>
                    <a:ext cx="495328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Architecture</a:t>
                    </a: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5355662" y="5376386"/>
                    <a:ext cx="26770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5824728" y="5422837"/>
                    <a:ext cx="464871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Verification</a:t>
                    </a:r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5888736" y="5252418"/>
                    <a:ext cx="445635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Integration</a:t>
                    </a:r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5971447" y="5081999"/>
                    <a:ext cx="411972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Validation</a:t>
                    </a:r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6005233" y="4911580"/>
                    <a:ext cx="458459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>
                        <a:solidFill>
                          <a:prstClr val="black"/>
                        </a:solidFill>
                      </a:rPr>
                      <a:t>Acceptance</a:t>
                    </a:r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157891" y="4741161"/>
                    <a:ext cx="309380" cy="115416"/>
                  </a:xfrm>
                  <a:prstGeom prst="rect">
                    <a:avLst/>
                  </a:prstGeom>
                  <a:noFill/>
                  <a:sp3d extrusionH="127000">
                    <a:bevelT w="0"/>
                  </a:sp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50" b="1" dirty="0" smtClean="0">
                        <a:solidFill>
                          <a:prstClr val="black"/>
                        </a:solidFill>
                      </a:rPr>
                      <a:t>Release</a:t>
                    </a:r>
                    <a:endParaRPr lang="en-GB" sz="750" b="1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69" name="Text Box 17"/>
          <p:cNvSpPr txBox="1">
            <a:spLocks noChangeArrowheads="1"/>
          </p:cNvSpPr>
          <p:nvPr/>
        </p:nvSpPr>
        <p:spPr bwMode="auto">
          <a:xfrm>
            <a:off x="4957247" y="1503164"/>
            <a:ext cx="368742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ts val="2400"/>
              </a:spcBef>
            </a:pPr>
            <a:r>
              <a:rPr lang="en-GB" altLang="en-US" sz="1600" dirty="0">
                <a:solidFill>
                  <a:srgbClr val="008000"/>
                </a:solidFill>
                <a:latin typeface="+mn-lt"/>
              </a:rPr>
              <a:t>System </a:t>
            </a:r>
            <a:r>
              <a:rPr lang="en-GB" altLang="en-US" sz="1600" b="0" dirty="0" smtClean="0">
                <a:solidFill>
                  <a:srgbClr val="008000"/>
                </a:solidFill>
                <a:latin typeface="+mn-lt"/>
              </a:rPr>
              <a:t>level</a:t>
            </a:r>
            <a:r>
              <a:rPr lang="en-GB" altLang="en-US" sz="1600" dirty="0" smtClean="0">
                <a:solidFill>
                  <a:srgbClr val="008000"/>
                </a:solidFill>
                <a:latin typeface="+mn-lt"/>
              </a:rPr>
              <a:t>	Plant</a:t>
            </a:r>
            <a:r>
              <a:rPr lang="en-GB" altLang="en-US" sz="1600" b="0" dirty="0" smtClean="0">
                <a:solidFill>
                  <a:srgbClr val="008000"/>
                </a:solidFill>
                <a:latin typeface="+mn-lt"/>
              </a:rPr>
              <a:t> or </a:t>
            </a:r>
            <a:r>
              <a:rPr lang="en-GB" altLang="en-US" sz="1600" dirty="0" smtClean="0">
                <a:solidFill>
                  <a:srgbClr val="008000"/>
                </a:solidFill>
                <a:latin typeface="+mn-lt"/>
              </a:rPr>
              <a:t>Systems </a:t>
            </a:r>
            <a:r>
              <a:rPr lang="en-GB" altLang="en-US" sz="1600" b="0" dirty="0" smtClean="0">
                <a:solidFill>
                  <a:srgbClr val="008000"/>
                </a:solidFill>
                <a:latin typeface="+mn-lt"/>
              </a:rPr>
              <a:t>level</a:t>
            </a:r>
            <a:endParaRPr lang="en-GB" altLang="en-US" sz="1400" b="0" dirty="0" smtClean="0">
              <a:solidFill>
                <a:srgbClr val="008000"/>
              </a:solidFill>
              <a:latin typeface="+mn-lt"/>
            </a:endParaRPr>
          </a:p>
          <a:p>
            <a:pPr eaLnBrk="1" hangingPunct="1">
              <a:spcBef>
                <a:spcPts val="2400"/>
              </a:spcBef>
            </a:pPr>
            <a:r>
              <a:rPr lang="en-GB" altLang="en-US" sz="1600" dirty="0" smtClean="0">
                <a:solidFill>
                  <a:srgbClr val="008000"/>
                </a:solidFill>
                <a:latin typeface="+mn-lt"/>
              </a:rPr>
              <a:t>Subsystem </a:t>
            </a:r>
            <a:r>
              <a:rPr lang="en-GB" altLang="en-US" sz="1600" b="0" dirty="0" smtClean="0">
                <a:solidFill>
                  <a:srgbClr val="008000"/>
                </a:solidFill>
                <a:latin typeface="+mn-lt"/>
              </a:rPr>
              <a:t>level</a:t>
            </a:r>
            <a:r>
              <a:rPr lang="en-GB" altLang="en-US" sz="1600" dirty="0" smtClean="0">
                <a:solidFill>
                  <a:srgbClr val="008000"/>
                </a:solidFill>
                <a:latin typeface="+mn-lt"/>
              </a:rPr>
              <a:t>	System </a:t>
            </a:r>
            <a:r>
              <a:rPr lang="en-GB" altLang="en-US" sz="1600" b="0" dirty="0" smtClean="0">
                <a:solidFill>
                  <a:srgbClr val="008000"/>
                </a:solidFill>
                <a:latin typeface="+mn-lt"/>
              </a:rPr>
              <a:t>level</a:t>
            </a:r>
            <a:endParaRPr lang="en-GB" altLang="en-US" sz="1400" b="0" dirty="0" smtClean="0">
              <a:solidFill>
                <a:srgbClr val="008000"/>
              </a:solidFill>
              <a:latin typeface="+mn-lt"/>
            </a:endParaRPr>
          </a:p>
          <a:p>
            <a:pPr eaLnBrk="1" hangingPunct="1">
              <a:spcBef>
                <a:spcPts val="2400"/>
              </a:spcBef>
            </a:pPr>
            <a:r>
              <a:rPr lang="en-GB" altLang="en-US" sz="1600" dirty="0" smtClean="0">
                <a:solidFill>
                  <a:srgbClr val="008000"/>
                </a:solidFill>
                <a:latin typeface="+mn-lt"/>
              </a:rPr>
              <a:t>Equipment </a:t>
            </a:r>
            <a:r>
              <a:rPr lang="en-GB" altLang="en-US" sz="1600" b="0" dirty="0" smtClean="0">
                <a:solidFill>
                  <a:srgbClr val="008000"/>
                </a:solidFill>
                <a:latin typeface="+mn-lt"/>
              </a:rPr>
              <a:t>level</a:t>
            </a:r>
            <a:r>
              <a:rPr lang="en-GB" altLang="en-US" sz="1600" dirty="0" smtClean="0">
                <a:solidFill>
                  <a:srgbClr val="008000"/>
                </a:solidFill>
                <a:latin typeface="+mn-lt"/>
              </a:rPr>
              <a:t>	Subsystem </a:t>
            </a:r>
            <a:r>
              <a:rPr lang="en-GB" altLang="en-US" sz="1600" b="0" dirty="0" smtClean="0">
                <a:solidFill>
                  <a:srgbClr val="008000"/>
                </a:solidFill>
                <a:latin typeface="+mn-lt"/>
              </a:rPr>
              <a:t>level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en-US" sz="1600" dirty="0" smtClean="0">
                <a:solidFill>
                  <a:srgbClr val="008000"/>
                </a:solidFill>
                <a:latin typeface="+mn-lt"/>
              </a:rPr>
              <a:t>Part </a:t>
            </a:r>
            <a:r>
              <a:rPr lang="en-GB" altLang="en-US" sz="1600" b="0" dirty="0" smtClean="0">
                <a:solidFill>
                  <a:srgbClr val="008000"/>
                </a:solidFill>
                <a:latin typeface="+mn-lt"/>
              </a:rPr>
              <a:t>level		</a:t>
            </a:r>
            <a:r>
              <a:rPr lang="en-GB" altLang="en-US" sz="1600" dirty="0" smtClean="0">
                <a:solidFill>
                  <a:srgbClr val="008000"/>
                </a:solidFill>
                <a:latin typeface="+mn-lt"/>
              </a:rPr>
              <a:t>Equipment</a:t>
            </a:r>
            <a:r>
              <a:rPr lang="en-GB" altLang="en-US" sz="1600" b="0" dirty="0" smtClean="0">
                <a:solidFill>
                  <a:srgbClr val="008000"/>
                </a:solidFill>
                <a:latin typeface="+mn-lt"/>
              </a:rPr>
              <a:t> level</a:t>
            </a:r>
            <a:endParaRPr lang="en-GB" altLang="en-US" sz="1600" b="0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788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Scope	3.2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Capture and manage </a:t>
            </a:r>
            <a:r>
              <a:rPr lang="en-GB" i="1" dirty="0" smtClean="0">
                <a:solidFill>
                  <a:srgbClr val="E60A0A"/>
                </a:solidFill>
              </a:rPr>
              <a:t>requirements</a:t>
            </a:r>
            <a:r>
              <a:rPr lang="en-GB" dirty="0" smtClean="0"/>
              <a:t>, </a:t>
            </a:r>
            <a:r>
              <a:rPr lang="en-GB" i="1" dirty="0" smtClean="0">
                <a:solidFill>
                  <a:srgbClr val="E60A0A"/>
                </a:solidFill>
              </a:rPr>
              <a:t>assumptions</a:t>
            </a:r>
            <a:r>
              <a:rPr lang="en-GB" dirty="0" smtClean="0"/>
              <a:t>, </a:t>
            </a:r>
            <a:r>
              <a:rPr lang="en-GB" i="1" dirty="0" smtClean="0">
                <a:solidFill>
                  <a:srgbClr val="E60A0A"/>
                </a:solidFill>
              </a:rPr>
              <a:t>justifications</a:t>
            </a:r>
            <a:r>
              <a:rPr lang="en-GB" dirty="0" smtClean="0"/>
              <a:t>…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Create </a:t>
            </a:r>
            <a:r>
              <a:rPr lang="en-GB" i="1" dirty="0" smtClean="0">
                <a:solidFill>
                  <a:srgbClr val="E60A0A"/>
                </a:solidFill>
              </a:rPr>
              <a:t>models</a:t>
            </a:r>
            <a:r>
              <a:rPr lang="en-GB" dirty="0" smtClean="0"/>
              <a:t> of use cases, functions, classes, data relationships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Build system-of-systems, system or subsystem </a:t>
            </a:r>
            <a:r>
              <a:rPr lang="en-GB" i="1" dirty="0" smtClean="0">
                <a:solidFill>
                  <a:srgbClr val="E60A0A"/>
                </a:solidFill>
              </a:rPr>
              <a:t>architectures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Identify and manage system / subsystem </a:t>
            </a:r>
            <a:r>
              <a:rPr lang="en-GB" i="1" dirty="0" smtClean="0">
                <a:solidFill>
                  <a:srgbClr val="E60A0A"/>
                </a:solidFill>
              </a:rPr>
              <a:t>interfaces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 smtClean="0">
                <a:solidFill>
                  <a:srgbClr val="E60A0A"/>
                </a:solidFill>
              </a:rPr>
              <a:t>Allocate</a:t>
            </a:r>
            <a:r>
              <a:rPr lang="en-GB" dirty="0" smtClean="0"/>
              <a:t> functions to subsystems and </a:t>
            </a:r>
            <a:r>
              <a:rPr lang="en-GB" dirty="0" err="1" smtClean="0"/>
              <a:t>equipments</a:t>
            </a:r>
            <a:endParaRPr lang="en-GB" dirty="0" smtClean="0"/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Define </a:t>
            </a:r>
            <a:r>
              <a:rPr lang="en-GB" i="1" dirty="0" smtClean="0">
                <a:solidFill>
                  <a:srgbClr val="E60A0A"/>
                </a:solidFill>
              </a:rPr>
              <a:t>performance</a:t>
            </a:r>
            <a:r>
              <a:rPr lang="en-GB" dirty="0" smtClean="0"/>
              <a:t>, </a:t>
            </a:r>
            <a:r>
              <a:rPr lang="en-GB" i="1" dirty="0" smtClean="0">
                <a:solidFill>
                  <a:srgbClr val="E60A0A"/>
                </a:solidFill>
              </a:rPr>
              <a:t>AR&amp;M</a:t>
            </a:r>
            <a:r>
              <a:rPr lang="en-GB" dirty="0" smtClean="0"/>
              <a:t> (Availability, Reliability, Maintainability) and </a:t>
            </a:r>
            <a:r>
              <a:rPr lang="en-GB" i="1" dirty="0" smtClean="0">
                <a:solidFill>
                  <a:srgbClr val="E60A0A"/>
                </a:solidFill>
              </a:rPr>
              <a:t>effectiveness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Manage System, Product, Work and Cost Breakdown Structures (SBSs, PBSs, WBSs and CBSs) and link to project data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Perform </a:t>
            </a:r>
            <a:r>
              <a:rPr lang="en-GB" i="1" dirty="0" smtClean="0">
                <a:solidFill>
                  <a:srgbClr val="E60A0A"/>
                </a:solidFill>
              </a:rPr>
              <a:t>test management and execution </a:t>
            </a:r>
            <a:r>
              <a:rPr lang="en-GB" dirty="0" smtClean="0"/>
              <a:t>at all levels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Automate project </a:t>
            </a:r>
            <a:r>
              <a:rPr lang="en-GB" i="1" dirty="0" smtClean="0">
                <a:solidFill>
                  <a:srgbClr val="E60A0A"/>
                </a:solidFill>
              </a:rPr>
              <a:t>documentation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Create </a:t>
            </a:r>
            <a:r>
              <a:rPr lang="en-GB" i="1" dirty="0" smtClean="0">
                <a:solidFill>
                  <a:srgbClr val="E60A0A"/>
                </a:solidFill>
              </a:rPr>
              <a:t>traceability</a:t>
            </a:r>
            <a:r>
              <a:rPr lang="en-GB" dirty="0" smtClean="0"/>
              <a:t> across the entire lifecycle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Collect </a:t>
            </a:r>
            <a:r>
              <a:rPr lang="en-GB" i="1" dirty="0" smtClean="0">
                <a:solidFill>
                  <a:srgbClr val="E60A0A"/>
                </a:solidFill>
              </a:rPr>
              <a:t>metrics</a:t>
            </a:r>
            <a:r>
              <a:rPr lang="en-GB" dirty="0" smtClean="0"/>
              <a:t> across the entire lifecycle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 smtClean="0">
                <a:solidFill>
                  <a:srgbClr val="E60A0A"/>
                </a:solidFill>
              </a:rPr>
              <a:t>Configuration manage </a:t>
            </a:r>
            <a:r>
              <a:rPr lang="en-GB" dirty="0" smtClean="0"/>
              <a:t>and control the project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 smtClean="0">
                <a:solidFill>
                  <a:srgbClr val="E60A0A"/>
                </a:solidFill>
              </a:rPr>
              <a:t>Track</a:t>
            </a:r>
            <a:r>
              <a:rPr lang="en-GB" dirty="0" smtClean="0"/>
              <a:t> all formal changes and/or individual edits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 smtClean="0">
                <a:solidFill>
                  <a:srgbClr val="E60A0A"/>
                </a:solidFill>
              </a:rPr>
              <a:t>Management information </a:t>
            </a:r>
            <a:r>
              <a:rPr lang="en-GB" dirty="0" smtClean="0"/>
              <a:t>from dashboards, KPIs, burn-down / earned-value charts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i="1" dirty="0" smtClean="0">
                <a:solidFill>
                  <a:srgbClr val="E60A0A"/>
                </a:solidFill>
              </a:rPr>
              <a:t>Integrate</a:t>
            </a:r>
            <a:r>
              <a:rPr lang="en-GB" dirty="0" smtClean="0"/>
              <a:t> with desktop and specialist tools</a:t>
            </a:r>
          </a:p>
          <a:p>
            <a:pPr lvl="1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dirty="0" smtClean="0"/>
              <a:t>Provide </a:t>
            </a:r>
            <a:r>
              <a:rPr lang="en-GB" i="1" dirty="0" smtClean="0">
                <a:solidFill>
                  <a:srgbClr val="E60A0A"/>
                </a:solidFill>
              </a:rPr>
              <a:t>customised</a:t>
            </a:r>
            <a:r>
              <a:rPr lang="en-GB" dirty="0" smtClean="0"/>
              <a:t> web environments to project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785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Functionality - Modules	3.3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457200" y="1066800"/>
            <a:ext cx="1347485" cy="188359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 smtClean="0">
                <a:solidFill>
                  <a:srgbClr val="1106E8"/>
                </a:solidFill>
              </a:rPr>
              <a:t>Project Data Management</a:t>
            </a:r>
          </a:p>
          <a:p>
            <a:r>
              <a:rPr lang="en-GB" sz="800" b="1" dirty="0" smtClean="0"/>
              <a:t>Schema</a:t>
            </a:r>
          </a:p>
          <a:p>
            <a:r>
              <a:rPr lang="en-GB" sz="800" b="1" dirty="0" smtClean="0"/>
              <a:t>Load documents</a:t>
            </a:r>
          </a:p>
          <a:p>
            <a:r>
              <a:rPr lang="en-GB" sz="800" b="1" dirty="0" smtClean="0"/>
              <a:t>Import/export</a:t>
            </a:r>
          </a:p>
          <a:p>
            <a:r>
              <a:rPr lang="en-GB" sz="800" b="1" dirty="0" smtClean="0"/>
              <a:t>Cross referencing, graphical</a:t>
            </a:r>
          </a:p>
          <a:p>
            <a:r>
              <a:rPr lang="en-GB" sz="800" b="1" dirty="0" smtClean="0"/>
              <a:t>Queries, views, forms</a:t>
            </a:r>
          </a:p>
          <a:p>
            <a:r>
              <a:rPr lang="en-GB" sz="800" b="1" dirty="0" smtClean="0"/>
              <a:t>Custom UI</a:t>
            </a:r>
          </a:p>
          <a:p>
            <a:r>
              <a:rPr lang="en-GB" sz="800" b="1" dirty="0" smtClean="0"/>
              <a:t>Automated event alerting</a:t>
            </a:r>
          </a:p>
          <a:p>
            <a:r>
              <a:rPr lang="en-GB" sz="800" b="1" dirty="0" smtClean="0"/>
              <a:t>Workflows</a:t>
            </a:r>
          </a:p>
          <a:p>
            <a:r>
              <a:rPr lang="en-GB" sz="800" b="1" dirty="0" smtClean="0"/>
              <a:t>Configuration Management</a:t>
            </a:r>
          </a:p>
          <a:p>
            <a:r>
              <a:rPr lang="en-GB" sz="800" b="1" dirty="0" smtClean="0"/>
              <a:t>Baselines and change control</a:t>
            </a:r>
          </a:p>
          <a:p>
            <a:r>
              <a:rPr lang="en-GB" sz="800" b="1" dirty="0" smtClean="0"/>
              <a:t>Variants / adaptations</a:t>
            </a:r>
          </a:p>
          <a:p>
            <a:r>
              <a:rPr lang="en-GB" sz="800" b="1" dirty="0" smtClean="0"/>
              <a:t>Snapshots</a:t>
            </a:r>
          </a:p>
          <a:p>
            <a:r>
              <a:rPr lang="en-GB" sz="800" b="1" dirty="0" smtClean="0"/>
              <a:t>Pivot tables, matrices, graphs</a:t>
            </a:r>
          </a:p>
          <a:p>
            <a:r>
              <a:rPr lang="en-GB" sz="800" b="1" dirty="0" smtClean="0"/>
              <a:t>Reporting</a:t>
            </a:r>
            <a:endParaRPr lang="en-GB" sz="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57200" y="3108509"/>
            <a:ext cx="1504579" cy="9140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 smtClean="0">
                <a:solidFill>
                  <a:srgbClr val="1106E8"/>
                </a:solidFill>
              </a:rPr>
              <a:t>Requirements Management</a:t>
            </a:r>
          </a:p>
          <a:p>
            <a:r>
              <a:rPr lang="en-GB" sz="800" b="1" dirty="0" smtClean="0"/>
              <a:t>Needs / requirement sets</a:t>
            </a:r>
          </a:p>
          <a:p>
            <a:r>
              <a:rPr lang="en-GB" sz="800" b="1" dirty="0" smtClean="0"/>
              <a:t>NGOs, CRSs</a:t>
            </a:r>
          </a:p>
          <a:p>
            <a:r>
              <a:rPr lang="en-GB" sz="800" b="1" dirty="0" smtClean="0"/>
              <a:t>Lists, hierarchies, graphs (NFRGs)</a:t>
            </a:r>
          </a:p>
          <a:p>
            <a:r>
              <a:rPr lang="en-GB" sz="800" b="1" dirty="0" smtClean="0"/>
              <a:t>Reordering, split, merge</a:t>
            </a:r>
          </a:p>
          <a:p>
            <a:r>
              <a:rPr lang="en-GB" sz="800" b="1" dirty="0" smtClean="0"/>
              <a:t>Quality checks, controls</a:t>
            </a:r>
          </a:p>
          <a:p>
            <a:r>
              <a:rPr lang="en-GB" sz="800" b="1" dirty="0" smtClean="0"/>
              <a:t>Traceability and coverage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55051" y="5486400"/>
            <a:ext cx="1066959" cy="56015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 smtClean="0">
                <a:solidFill>
                  <a:srgbClr val="1106E8"/>
                </a:solidFill>
              </a:rPr>
              <a:t>Code Generation</a:t>
            </a:r>
          </a:p>
          <a:p>
            <a:r>
              <a:rPr lang="en-GB" sz="900" b="1" u="sng" dirty="0" smtClean="0">
                <a:solidFill>
                  <a:srgbClr val="1106E8"/>
                </a:solidFill>
              </a:rPr>
              <a:t>Reverse Engineering</a:t>
            </a:r>
          </a:p>
          <a:p>
            <a:r>
              <a:rPr lang="en-GB" sz="800" b="1" dirty="0" smtClean="0"/>
              <a:t>C, Ada, Pascal</a:t>
            </a:r>
          </a:p>
          <a:p>
            <a:r>
              <a:rPr lang="en-GB" sz="800" b="1" dirty="0" smtClean="0"/>
              <a:t>To/from STCs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30730" y="5486400"/>
            <a:ext cx="1628010" cy="6678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 smtClean="0">
                <a:solidFill>
                  <a:srgbClr val="1106E8"/>
                </a:solidFill>
              </a:rPr>
              <a:t>Test Management &amp; Execution</a:t>
            </a:r>
          </a:p>
          <a:p>
            <a:r>
              <a:rPr lang="en-GB" sz="800" b="1" dirty="0" smtClean="0"/>
              <a:t>Test definition</a:t>
            </a:r>
          </a:p>
          <a:p>
            <a:r>
              <a:rPr lang="en-GB" sz="800" b="1" dirty="0" smtClean="0"/>
              <a:t>Test plan structuring</a:t>
            </a:r>
          </a:p>
          <a:p>
            <a:r>
              <a:rPr lang="en-GB" sz="800" b="1" dirty="0" smtClean="0"/>
              <a:t>Test execution with data collection</a:t>
            </a:r>
          </a:p>
          <a:p>
            <a:r>
              <a:rPr lang="en-GB" sz="800" b="1" dirty="0" smtClean="0"/>
              <a:t>Link to requirements, SBS, MBSE </a:t>
            </a:r>
            <a:r>
              <a:rPr lang="en-GB" sz="800" b="1" dirty="0" err="1" smtClean="0"/>
              <a:t>etc</a:t>
            </a:r>
            <a:endParaRPr lang="en-GB" sz="800" b="1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3124200" y="1066800"/>
            <a:ext cx="1191993" cy="5447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 smtClean="0">
                <a:solidFill>
                  <a:srgbClr val="1106E8"/>
                </a:solidFill>
              </a:rPr>
              <a:t>Risk Management</a:t>
            </a:r>
          </a:p>
          <a:p>
            <a:r>
              <a:rPr lang="en-GB" sz="800" b="1" dirty="0" smtClean="0"/>
              <a:t>Risk registers</a:t>
            </a:r>
          </a:p>
          <a:p>
            <a:r>
              <a:rPr lang="en-GB" sz="800" b="1" dirty="0" smtClean="0"/>
              <a:t>Risk Assessment Matrices</a:t>
            </a:r>
          </a:p>
          <a:p>
            <a:r>
              <a:rPr lang="en-GB" sz="800" b="1" dirty="0" smtClean="0"/>
              <a:t>Graphical risk profiles</a:t>
            </a:r>
            <a:endParaRPr lang="en-GB" sz="800" b="1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82" y="1676400"/>
            <a:ext cx="457532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800600" y="1066800"/>
            <a:ext cx="1174360" cy="4216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 smtClean="0">
                <a:solidFill>
                  <a:srgbClr val="1106E8"/>
                </a:solidFill>
              </a:rPr>
              <a:t>Metrics</a:t>
            </a:r>
          </a:p>
          <a:p>
            <a:r>
              <a:rPr lang="en-GB" sz="800" b="1" dirty="0" smtClean="0"/>
              <a:t>User-defined calculations</a:t>
            </a:r>
          </a:p>
          <a:p>
            <a:r>
              <a:rPr lang="en-GB" sz="800" b="1" dirty="0" smtClean="0"/>
              <a:t>Optional reporting</a:t>
            </a:r>
            <a:endParaRPr lang="en-GB" sz="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010400" y="1066800"/>
            <a:ext cx="1054135" cy="5447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 smtClean="0">
                <a:solidFill>
                  <a:srgbClr val="1106E8"/>
                </a:solidFill>
              </a:rPr>
              <a:t>Dashboards</a:t>
            </a:r>
          </a:p>
          <a:p>
            <a:r>
              <a:rPr lang="en-GB" sz="800" b="1" dirty="0" smtClean="0"/>
              <a:t>User-defined KPIs</a:t>
            </a:r>
          </a:p>
          <a:p>
            <a:r>
              <a:rPr lang="en-GB" sz="800" b="1" dirty="0" smtClean="0"/>
              <a:t>Tables and graphical</a:t>
            </a:r>
          </a:p>
          <a:p>
            <a:r>
              <a:rPr lang="en-GB" sz="800" b="1" dirty="0" smtClean="0"/>
              <a:t>Dials and colour bands</a:t>
            </a:r>
            <a:endParaRPr lang="en-GB" sz="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010400" y="2037700"/>
            <a:ext cx="1698542" cy="12834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 smtClean="0">
                <a:solidFill>
                  <a:srgbClr val="1106E8"/>
                </a:solidFill>
              </a:rPr>
              <a:t>Document Generation</a:t>
            </a:r>
          </a:p>
          <a:p>
            <a:r>
              <a:rPr lang="en-GB" sz="800" b="1" dirty="0" smtClean="0"/>
              <a:t>User-defined documents</a:t>
            </a:r>
          </a:p>
          <a:p>
            <a:r>
              <a:rPr lang="en-GB" sz="800" b="1" dirty="0" smtClean="0"/>
              <a:t>Any format, content, layout</a:t>
            </a:r>
          </a:p>
          <a:p>
            <a:r>
              <a:rPr lang="en-GB" sz="800" b="1" dirty="0" smtClean="0"/>
              <a:t>Re-use templates</a:t>
            </a:r>
          </a:p>
          <a:p>
            <a:r>
              <a:rPr lang="en-GB" sz="800" b="1" dirty="0" smtClean="0"/>
              <a:t>Any database information</a:t>
            </a:r>
          </a:p>
          <a:p>
            <a:r>
              <a:rPr lang="en-GB" sz="800" b="1" dirty="0" smtClean="0"/>
              <a:t>Embed reports, graphs, dashboards</a:t>
            </a:r>
          </a:p>
          <a:p>
            <a:r>
              <a:rPr lang="en-GB" sz="800" b="1" dirty="0" smtClean="0"/>
              <a:t>Generate formal documents</a:t>
            </a:r>
          </a:p>
          <a:p>
            <a:r>
              <a:rPr lang="en-GB" sz="800" b="1" dirty="0" smtClean="0"/>
              <a:t>Show docs where info been published</a:t>
            </a:r>
          </a:p>
          <a:p>
            <a:r>
              <a:rPr lang="en-GB" sz="800" b="1" dirty="0" smtClean="0"/>
              <a:t>Review old documents</a:t>
            </a:r>
          </a:p>
          <a:p>
            <a:r>
              <a:rPr lang="en-GB" sz="800" b="1" dirty="0" smtClean="0"/>
              <a:t>Compare published documents</a:t>
            </a:r>
            <a:endParaRPr lang="en-GB" sz="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010400" y="4720544"/>
            <a:ext cx="1619995" cy="10372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 smtClean="0">
                <a:solidFill>
                  <a:srgbClr val="1106E8"/>
                </a:solidFill>
              </a:rPr>
              <a:t>Web Publishing</a:t>
            </a:r>
          </a:p>
          <a:p>
            <a:r>
              <a:rPr lang="en-GB" sz="800" b="1" dirty="0" smtClean="0"/>
              <a:t>Publish database to static website</a:t>
            </a:r>
          </a:p>
          <a:p>
            <a:r>
              <a:rPr lang="en-GB" sz="800" b="1" dirty="0" smtClean="0"/>
              <a:t>User-defined page layouts</a:t>
            </a:r>
          </a:p>
          <a:p>
            <a:r>
              <a:rPr lang="en-GB" sz="800" b="1" dirty="0" smtClean="0"/>
              <a:t>Cross references become hyperlinks</a:t>
            </a:r>
          </a:p>
          <a:p>
            <a:r>
              <a:rPr lang="en-GB" sz="800" b="1" dirty="0" smtClean="0"/>
              <a:t>MBSE models published with links</a:t>
            </a:r>
          </a:p>
          <a:p>
            <a:r>
              <a:rPr lang="en-GB" sz="800" b="1" dirty="0" smtClean="0"/>
              <a:t>Self-contained, no internet links</a:t>
            </a:r>
          </a:p>
          <a:p>
            <a:r>
              <a:rPr lang="en-GB" sz="800" b="1" dirty="0" smtClean="0"/>
              <a:t>View without Cradle</a:t>
            </a:r>
          </a:p>
          <a:p>
            <a:r>
              <a:rPr lang="en-GB" sz="800" b="1" dirty="0" smtClean="0"/>
              <a:t>Distributable on physical media</a:t>
            </a:r>
            <a:endParaRPr lang="en-GB" sz="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57200" y="4159739"/>
            <a:ext cx="1762662" cy="10525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 smtClean="0">
                <a:solidFill>
                  <a:srgbClr val="1106E8"/>
                </a:solidFill>
              </a:rPr>
              <a:t>System Modelling</a:t>
            </a:r>
          </a:p>
          <a:p>
            <a:r>
              <a:rPr lang="en-GB" sz="800" b="1" dirty="0" smtClean="0"/>
              <a:t>MBSE / MBE</a:t>
            </a:r>
            <a:br>
              <a:rPr lang="en-GB" sz="800" b="1" dirty="0" smtClean="0"/>
            </a:br>
            <a:r>
              <a:rPr lang="en-GB" sz="800" b="1" dirty="0" smtClean="0"/>
              <a:t>Any number of models</a:t>
            </a:r>
          </a:p>
          <a:p>
            <a:r>
              <a:rPr lang="en-GB" sz="800" b="1" dirty="0" smtClean="0"/>
              <a:t>Models linked to all other information</a:t>
            </a:r>
          </a:p>
          <a:p>
            <a:r>
              <a:rPr lang="en-GB" sz="800" b="1" dirty="0" smtClean="0"/>
              <a:t>Diagrams show non-model information</a:t>
            </a:r>
          </a:p>
          <a:p>
            <a:r>
              <a:rPr lang="en-GB" sz="800" b="1" dirty="0" smtClean="0"/>
              <a:t>Quality checks, controls</a:t>
            </a:r>
          </a:p>
          <a:p>
            <a:r>
              <a:rPr lang="en-GB" sz="800" b="1" dirty="0" smtClean="0"/>
              <a:t>SASD, UML, </a:t>
            </a:r>
            <a:r>
              <a:rPr lang="en-GB" sz="800" b="1" dirty="0" err="1" smtClean="0"/>
              <a:t>SysML</a:t>
            </a:r>
            <a:r>
              <a:rPr lang="en-GB" sz="800" b="1" dirty="0" smtClean="0"/>
              <a:t>, ADARTS, </a:t>
            </a:r>
            <a:r>
              <a:rPr lang="en-GB" sz="800" b="1" dirty="0" err="1" smtClean="0"/>
              <a:t>eFFBD</a:t>
            </a:r>
            <a:endParaRPr lang="en-GB" sz="800" b="1" dirty="0" smtClean="0"/>
          </a:p>
          <a:p>
            <a:r>
              <a:rPr lang="en-GB" sz="800" b="1" dirty="0" smtClean="0"/>
              <a:t>IDEF, Architecture, Process Modelling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10400" y="3625344"/>
            <a:ext cx="1791516" cy="7909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 smtClean="0">
                <a:solidFill>
                  <a:srgbClr val="1106E8"/>
                </a:solidFill>
              </a:rPr>
              <a:t>Performance Modelling</a:t>
            </a:r>
          </a:p>
          <a:p>
            <a:r>
              <a:rPr lang="en-GB" sz="800" b="1" dirty="0" smtClean="0"/>
              <a:t>Analyse architecture performance</a:t>
            </a:r>
          </a:p>
          <a:p>
            <a:r>
              <a:rPr lang="en-GB" sz="800" b="1" dirty="0" smtClean="0"/>
              <a:t>User-defined performance parameters</a:t>
            </a:r>
          </a:p>
          <a:p>
            <a:r>
              <a:rPr lang="en-GB" sz="800" b="1" dirty="0" smtClean="0"/>
              <a:t>User-defined performance formulae</a:t>
            </a:r>
          </a:p>
          <a:p>
            <a:r>
              <a:rPr lang="en-GB" sz="800" b="1" dirty="0" smtClean="0"/>
              <a:t>Analyse under variety of external loads</a:t>
            </a:r>
          </a:p>
          <a:p>
            <a:r>
              <a:rPr lang="en-GB" sz="800" b="1" dirty="0" smtClean="0"/>
              <a:t>Graphical display along analysis threads</a:t>
            </a:r>
            <a:endParaRPr lang="en-GB" sz="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479670" y="5486400"/>
            <a:ext cx="2225930" cy="7909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lIns="45720" tIns="18288" rIns="45720" bIns="18288" rtlCol="0">
            <a:spAutoFit/>
          </a:bodyPr>
          <a:lstStyle/>
          <a:p>
            <a:r>
              <a:rPr lang="en-GB" sz="900" b="1" u="sng" dirty="0" smtClean="0">
                <a:solidFill>
                  <a:srgbClr val="1106E8"/>
                </a:solidFill>
              </a:rPr>
              <a:t>Web Access</a:t>
            </a:r>
            <a:r>
              <a:rPr lang="en-GB" sz="800" b="1" u="sng" dirty="0" smtClean="0">
                <a:solidFill>
                  <a:srgbClr val="1106E8"/>
                </a:solidFill>
              </a:rPr>
              <a:t/>
            </a:r>
            <a:br>
              <a:rPr lang="en-GB" sz="800" b="1" u="sng" dirty="0" smtClean="0">
                <a:solidFill>
                  <a:srgbClr val="1106E8"/>
                </a:solidFill>
              </a:rPr>
            </a:br>
            <a:r>
              <a:rPr lang="en-GB" sz="800" b="1" dirty="0" smtClean="0"/>
              <a:t>User-defined web UIs</a:t>
            </a:r>
          </a:p>
          <a:p>
            <a:r>
              <a:rPr lang="en-GB" sz="800" b="1" dirty="0" smtClean="0"/>
              <a:t>Can have separate </a:t>
            </a:r>
            <a:r>
              <a:rPr lang="en-GB" sz="800" b="1" smtClean="0"/>
              <a:t>web UIs </a:t>
            </a:r>
            <a:r>
              <a:rPr lang="en-GB" sz="800" b="1" dirty="0" smtClean="0"/>
              <a:t>for stakeholder groups</a:t>
            </a:r>
          </a:p>
          <a:p>
            <a:r>
              <a:rPr lang="en-GB" sz="800" b="1" dirty="0" smtClean="0"/>
              <a:t>Edit information via web browser</a:t>
            </a:r>
          </a:p>
          <a:p>
            <a:r>
              <a:rPr lang="en-GB" sz="800" b="1" dirty="0" smtClean="0"/>
              <a:t>Zero thickness client</a:t>
            </a:r>
          </a:p>
          <a:p>
            <a:r>
              <a:rPr lang="en-GB" sz="800" b="1" dirty="0" smtClean="0"/>
              <a:t>Supports HTTPS, tunnelling</a:t>
            </a:r>
          </a:p>
        </p:txBody>
      </p:sp>
      <p:cxnSp>
        <p:nvCxnSpPr>
          <p:cNvPr id="60" name="Straight Arrow Connector 59"/>
          <p:cNvCxnSpPr>
            <a:stCxn id="46" idx="3"/>
          </p:cNvCxnSpPr>
          <p:nvPr/>
        </p:nvCxnSpPr>
        <p:spPr>
          <a:xfrm>
            <a:off x="1804685" y="2008597"/>
            <a:ext cx="862315" cy="277403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917498" y="1611565"/>
            <a:ext cx="197302" cy="876679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5105404" y="1488454"/>
            <a:ext cx="100009" cy="999790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6172200" y="1611565"/>
            <a:ext cx="838200" cy="876679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5962650" y="3276600"/>
            <a:ext cx="1047750" cy="34874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7" idx="1"/>
          </p:cNvCxnSpPr>
          <p:nvPr/>
        </p:nvCxnSpPr>
        <p:spPr>
          <a:xfrm flipH="1" flipV="1">
            <a:off x="4914900" y="3710941"/>
            <a:ext cx="2095500" cy="309896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5" idx="1"/>
          </p:cNvCxnSpPr>
          <p:nvPr/>
        </p:nvCxnSpPr>
        <p:spPr>
          <a:xfrm flipH="1" flipV="1">
            <a:off x="6400800" y="4800601"/>
            <a:ext cx="609600" cy="438547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8" idx="0"/>
          </p:cNvCxnSpPr>
          <p:nvPr/>
        </p:nvCxnSpPr>
        <p:spPr>
          <a:xfrm flipH="1" flipV="1">
            <a:off x="5205413" y="4800624"/>
            <a:ext cx="387222" cy="685776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9" idx="0"/>
          </p:cNvCxnSpPr>
          <p:nvPr/>
        </p:nvCxnSpPr>
        <p:spPr>
          <a:xfrm flipV="1">
            <a:off x="3344735" y="4810150"/>
            <a:ext cx="612903" cy="676250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2133600" y="4843486"/>
            <a:ext cx="902458" cy="64291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2224088" y="3810000"/>
            <a:ext cx="1052512" cy="385764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7" idx="3"/>
          </p:cNvCxnSpPr>
          <p:nvPr/>
        </p:nvCxnSpPr>
        <p:spPr>
          <a:xfrm flipV="1">
            <a:off x="1961779" y="3182630"/>
            <a:ext cx="1074279" cy="382927"/>
          </a:xfrm>
          <a:prstGeom prst="straightConnector1">
            <a:avLst/>
          </a:prstGeom>
          <a:ln w="31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055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Databases</a:t>
            </a:r>
            <a:r>
              <a:rPr lang="en-GB" dirty="0"/>
              <a:t>	</a:t>
            </a:r>
            <a:r>
              <a:rPr lang="en-GB" dirty="0" smtClean="0"/>
              <a:t>3.4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6" y="1143001"/>
            <a:ext cx="8229600" cy="609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Each database has a </a:t>
            </a:r>
            <a:r>
              <a:rPr lang="en-GB" i="1" dirty="0" smtClean="0">
                <a:solidFill>
                  <a:srgbClr val="E60A0A"/>
                </a:solidFill>
              </a:rPr>
              <a:t>schema</a:t>
            </a:r>
            <a:r>
              <a:rPr lang="en-GB" dirty="0" smtClean="0"/>
              <a:t>, </a:t>
            </a:r>
            <a:r>
              <a:rPr lang="en-GB" i="1" dirty="0" smtClean="0">
                <a:solidFill>
                  <a:srgbClr val="E60A0A"/>
                </a:solidFill>
              </a:rPr>
              <a:t>users</a:t>
            </a:r>
            <a:r>
              <a:rPr lang="en-GB" dirty="0" smtClean="0"/>
              <a:t>,</a:t>
            </a:r>
            <a:r>
              <a:rPr lang="en-GB" i="1" dirty="0" smtClean="0">
                <a:solidFill>
                  <a:srgbClr val="E60A0A"/>
                </a:solidFill>
              </a:rPr>
              <a:t> definitions</a:t>
            </a:r>
            <a:r>
              <a:rPr lang="en-GB" dirty="0" smtClean="0"/>
              <a:t> user-defined sets of </a:t>
            </a:r>
            <a:r>
              <a:rPr lang="en-GB" i="1" dirty="0">
                <a:solidFill>
                  <a:srgbClr val="E60A0A"/>
                </a:solidFill>
              </a:rPr>
              <a:t>models</a:t>
            </a:r>
            <a:r>
              <a:rPr lang="en-GB" dirty="0" smtClean="0"/>
              <a:t> and </a:t>
            </a:r>
            <a:r>
              <a:rPr lang="en-GB" i="1" dirty="0" smtClean="0">
                <a:solidFill>
                  <a:srgbClr val="E60A0A"/>
                </a:solidFill>
              </a:rPr>
              <a:t>items</a:t>
            </a:r>
            <a:r>
              <a:rPr lang="en-GB" dirty="0" smtClean="0"/>
              <a:t>, all interconnected by </a:t>
            </a:r>
            <a:r>
              <a:rPr lang="en-GB" i="1" dirty="0">
                <a:solidFill>
                  <a:srgbClr val="E60A0A"/>
                </a:solidFill>
              </a:rPr>
              <a:t>cross </a:t>
            </a:r>
            <a:r>
              <a:rPr lang="en-GB" i="1" dirty="0" smtClean="0">
                <a:solidFill>
                  <a:srgbClr val="E60A0A"/>
                </a:solidFill>
              </a:rPr>
              <a:t>references</a:t>
            </a:r>
            <a:r>
              <a:rPr lang="en-GB" dirty="0" smtClean="0"/>
              <a:t>, such as: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57199" y="1783447"/>
            <a:ext cx="8225602" cy="4464953"/>
            <a:chOff x="457199" y="1783447"/>
            <a:chExt cx="8225602" cy="4464953"/>
          </a:xfrm>
        </p:grpSpPr>
        <p:grpSp>
          <p:nvGrpSpPr>
            <p:cNvPr id="104" name="Group 103"/>
            <p:cNvGrpSpPr/>
            <p:nvPr/>
          </p:nvGrpSpPr>
          <p:grpSpPr>
            <a:xfrm>
              <a:off x="457199" y="1783447"/>
              <a:ext cx="8225602" cy="4464953"/>
              <a:chOff x="457199" y="1783447"/>
              <a:chExt cx="8225602" cy="4464953"/>
            </a:xfrm>
          </p:grpSpPr>
          <p:sp>
            <p:nvSpPr>
              <p:cNvPr id="105" name="Oval 17"/>
              <p:cNvSpPr>
                <a:spLocks noChangeArrowheads="1"/>
              </p:cNvSpPr>
              <p:nvPr/>
            </p:nvSpPr>
            <p:spPr bwMode="auto">
              <a:xfrm flipH="1">
                <a:off x="457200" y="5276455"/>
                <a:ext cx="8225601" cy="971945"/>
              </a:xfrm>
              <a:prstGeom prst="ellipse">
                <a:avLst/>
              </a:prstGeom>
              <a:solidFill>
                <a:srgbClr val="FFC8A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" name="Rectangle 14"/>
              <p:cNvSpPr>
                <a:spLocks noChangeArrowheads="1"/>
              </p:cNvSpPr>
              <p:nvPr/>
            </p:nvSpPr>
            <p:spPr bwMode="auto">
              <a:xfrm flipH="1">
                <a:off x="457199" y="2423527"/>
                <a:ext cx="8225601" cy="3337560"/>
              </a:xfrm>
              <a:prstGeom prst="rect">
                <a:avLst/>
              </a:prstGeom>
              <a:solidFill>
                <a:srgbClr val="FFC8A3"/>
              </a:solidFill>
              <a:ln w="6350">
                <a:solidFill>
                  <a:srgbClr val="FFC8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108" name="Oval 17"/>
              <p:cNvSpPr>
                <a:spLocks noChangeArrowheads="1"/>
              </p:cNvSpPr>
              <p:nvPr/>
            </p:nvSpPr>
            <p:spPr bwMode="auto">
              <a:xfrm flipH="1">
                <a:off x="457200" y="2088247"/>
                <a:ext cx="8225601" cy="640080"/>
              </a:xfrm>
              <a:prstGeom prst="ellipse">
                <a:avLst/>
              </a:prstGeom>
              <a:solidFill>
                <a:srgbClr val="FFC8A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" name="Rectangle 16"/>
              <p:cNvSpPr>
                <a:spLocks noChangeArrowheads="1"/>
              </p:cNvSpPr>
              <p:nvPr/>
            </p:nvSpPr>
            <p:spPr bwMode="auto">
              <a:xfrm flipH="1">
                <a:off x="457200" y="2118727"/>
                <a:ext cx="8225601" cy="274320"/>
              </a:xfrm>
              <a:prstGeom prst="rect">
                <a:avLst/>
              </a:prstGeom>
              <a:solidFill>
                <a:srgbClr val="FFC8A3"/>
              </a:solidFill>
              <a:ln>
                <a:solidFill>
                  <a:srgbClr val="FFC8A3"/>
                </a:solidFill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" name="Oval 17"/>
              <p:cNvSpPr>
                <a:spLocks noChangeArrowheads="1"/>
              </p:cNvSpPr>
              <p:nvPr/>
            </p:nvSpPr>
            <p:spPr bwMode="auto">
              <a:xfrm flipH="1">
                <a:off x="457199" y="1783447"/>
                <a:ext cx="8225601" cy="640080"/>
              </a:xfrm>
              <a:prstGeom prst="ellipse">
                <a:avLst/>
              </a:prstGeom>
              <a:solidFill>
                <a:srgbClr val="FFC8A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 dirty="0" smtClean="0"/>
                  <a:t>Cradle Database</a:t>
                </a:r>
                <a:endParaRPr lang="en-GB" dirty="0"/>
              </a:p>
            </p:txBody>
          </p:sp>
          <p:sp>
            <p:nvSpPr>
              <p:cNvPr id="147" name="Line 19"/>
              <p:cNvSpPr>
                <a:spLocks noChangeShapeType="1"/>
              </p:cNvSpPr>
              <p:nvPr/>
            </p:nvSpPr>
            <p:spPr bwMode="auto">
              <a:xfrm flipH="1">
                <a:off x="8678804" y="2118728"/>
                <a:ext cx="0" cy="3657600"/>
              </a:xfrm>
              <a:prstGeom prst="line">
                <a:avLst/>
              </a:prstGeom>
              <a:solidFill>
                <a:srgbClr val="FFC8A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9" name="Line 18"/>
              <p:cNvSpPr>
                <a:spLocks noChangeShapeType="1"/>
              </p:cNvSpPr>
              <p:nvPr/>
            </p:nvSpPr>
            <p:spPr bwMode="auto">
              <a:xfrm flipH="1">
                <a:off x="457200" y="2103488"/>
                <a:ext cx="0" cy="3672838"/>
              </a:xfrm>
              <a:prstGeom prst="line">
                <a:avLst/>
              </a:prstGeom>
              <a:solidFill>
                <a:srgbClr val="FFC8A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09600" y="2804527"/>
              <a:ext cx="7924800" cy="3279549"/>
              <a:chOff x="609600" y="2804527"/>
              <a:chExt cx="7924800" cy="327954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09600" y="4124837"/>
                <a:ext cx="1676400" cy="1104528"/>
                <a:chOff x="4267200" y="1714872"/>
                <a:chExt cx="1676400" cy="110452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4905375" y="1714872"/>
                  <a:ext cx="381000" cy="211458"/>
                </a:xfrm>
                <a:prstGeom prst="rect">
                  <a:avLst/>
                </a:prstGeom>
                <a:solidFill>
                  <a:srgbClr val="E60A0A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5562600" y="2164202"/>
                  <a:ext cx="381000" cy="211458"/>
                </a:xfrm>
                <a:prstGeom prst="rect">
                  <a:avLst/>
                </a:prstGeom>
                <a:solidFill>
                  <a:srgbClr val="E60A0A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267200" y="2164202"/>
                  <a:ext cx="381000" cy="211458"/>
                </a:xfrm>
                <a:prstGeom prst="rect">
                  <a:avLst/>
                </a:prstGeom>
                <a:solidFill>
                  <a:srgbClr val="E60A0A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905375" y="2164202"/>
                  <a:ext cx="381000" cy="211458"/>
                </a:xfrm>
                <a:prstGeom prst="rect">
                  <a:avLst/>
                </a:prstGeom>
                <a:solidFill>
                  <a:srgbClr val="E60A0A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619625" y="2607942"/>
                  <a:ext cx="381000" cy="211458"/>
                </a:xfrm>
                <a:prstGeom prst="rect">
                  <a:avLst/>
                </a:prstGeom>
                <a:solidFill>
                  <a:srgbClr val="E60A0A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153025" y="2607942"/>
                  <a:ext cx="381000" cy="211458"/>
                </a:xfrm>
                <a:prstGeom prst="rect">
                  <a:avLst/>
                </a:prstGeom>
                <a:solidFill>
                  <a:srgbClr val="E60A0A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0" name="Elbow Connector 19"/>
                <p:cNvCxnSpPr>
                  <a:stCxn id="17" idx="2"/>
                  <a:endCxn id="19" idx="0"/>
                </p:cNvCxnSpPr>
                <p:nvPr/>
              </p:nvCxnSpPr>
              <p:spPr>
                <a:xfrm rot="16200000" flipH="1">
                  <a:off x="5103559" y="2367976"/>
                  <a:ext cx="232282" cy="247650"/>
                </a:xfrm>
                <a:prstGeom prst="bentConnector3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Elbow Connector 20"/>
                <p:cNvCxnSpPr>
                  <a:stCxn id="17" idx="2"/>
                  <a:endCxn id="18" idx="0"/>
                </p:cNvCxnSpPr>
                <p:nvPr/>
              </p:nvCxnSpPr>
              <p:spPr>
                <a:xfrm rot="5400000">
                  <a:off x="4836859" y="2348926"/>
                  <a:ext cx="232282" cy="285750"/>
                </a:xfrm>
                <a:prstGeom prst="bentConnector3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Elbow Connector 21"/>
                <p:cNvCxnSpPr>
                  <a:stCxn id="14" idx="2"/>
                  <a:endCxn id="15" idx="0"/>
                </p:cNvCxnSpPr>
                <p:nvPr/>
              </p:nvCxnSpPr>
              <p:spPr>
                <a:xfrm rot="16200000" flipH="1">
                  <a:off x="5305551" y="1716653"/>
                  <a:ext cx="237872" cy="657225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Elbow Connector 22"/>
                <p:cNvCxnSpPr>
                  <a:stCxn id="14" idx="2"/>
                  <a:endCxn id="16" idx="0"/>
                </p:cNvCxnSpPr>
                <p:nvPr/>
              </p:nvCxnSpPr>
              <p:spPr>
                <a:xfrm rot="5400000">
                  <a:off x="4657852" y="1726179"/>
                  <a:ext cx="237872" cy="638175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5095875" y="1926330"/>
                  <a:ext cx="0" cy="237872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/>
            </p:nvGrpSpPr>
            <p:grpSpPr>
              <a:xfrm>
                <a:off x="4711700" y="3718927"/>
                <a:ext cx="1676400" cy="1104528"/>
                <a:chOff x="4267200" y="4724400"/>
                <a:chExt cx="1676400" cy="1104528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4905375" y="4724400"/>
                  <a:ext cx="381000" cy="211458"/>
                </a:xfrm>
                <a:prstGeom prst="rect">
                  <a:avLst/>
                </a:prstGeom>
                <a:solidFill>
                  <a:srgbClr val="990099"/>
                </a:solidFill>
                <a:ln w="1270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562600" y="5173730"/>
                  <a:ext cx="381000" cy="211458"/>
                </a:xfrm>
                <a:prstGeom prst="rect">
                  <a:avLst/>
                </a:prstGeom>
                <a:solidFill>
                  <a:srgbClr val="990099"/>
                </a:solidFill>
                <a:ln w="1270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267200" y="5173730"/>
                  <a:ext cx="381000" cy="211458"/>
                </a:xfrm>
                <a:prstGeom prst="rect">
                  <a:avLst/>
                </a:prstGeom>
                <a:solidFill>
                  <a:srgbClr val="990099"/>
                </a:solidFill>
                <a:ln w="1270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5375" y="5173730"/>
                  <a:ext cx="381000" cy="211458"/>
                </a:xfrm>
                <a:prstGeom prst="rect">
                  <a:avLst/>
                </a:prstGeom>
                <a:solidFill>
                  <a:srgbClr val="990099"/>
                </a:solidFill>
                <a:ln w="1270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619625" y="5617470"/>
                  <a:ext cx="381000" cy="211458"/>
                </a:xfrm>
                <a:prstGeom prst="rect">
                  <a:avLst/>
                </a:prstGeom>
                <a:solidFill>
                  <a:srgbClr val="990099"/>
                </a:solidFill>
                <a:ln w="1270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153025" y="5617470"/>
                  <a:ext cx="381000" cy="211458"/>
                </a:xfrm>
                <a:prstGeom prst="rect">
                  <a:avLst/>
                </a:prstGeom>
                <a:solidFill>
                  <a:srgbClr val="990099"/>
                </a:solidFill>
                <a:ln w="1270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2" name="Elbow Connector 31"/>
                <p:cNvCxnSpPr>
                  <a:stCxn id="29" idx="2"/>
                  <a:endCxn id="31" idx="0"/>
                </p:cNvCxnSpPr>
                <p:nvPr/>
              </p:nvCxnSpPr>
              <p:spPr>
                <a:xfrm rot="16200000" flipH="1">
                  <a:off x="5103559" y="5377504"/>
                  <a:ext cx="232282" cy="247650"/>
                </a:xfrm>
                <a:prstGeom prst="bentConnector3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lbow Connector 32"/>
                <p:cNvCxnSpPr>
                  <a:stCxn id="29" idx="2"/>
                  <a:endCxn id="30" idx="0"/>
                </p:cNvCxnSpPr>
                <p:nvPr/>
              </p:nvCxnSpPr>
              <p:spPr>
                <a:xfrm rot="5400000">
                  <a:off x="4836859" y="5358454"/>
                  <a:ext cx="232282" cy="285750"/>
                </a:xfrm>
                <a:prstGeom prst="bentConnector3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Elbow Connector 33"/>
                <p:cNvCxnSpPr>
                  <a:stCxn id="26" idx="2"/>
                  <a:endCxn id="27" idx="0"/>
                </p:cNvCxnSpPr>
                <p:nvPr/>
              </p:nvCxnSpPr>
              <p:spPr>
                <a:xfrm rot="16200000" flipH="1">
                  <a:off x="5305551" y="4726181"/>
                  <a:ext cx="237872" cy="657225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Elbow Connector 34"/>
                <p:cNvCxnSpPr>
                  <a:stCxn id="26" idx="2"/>
                  <a:endCxn id="28" idx="0"/>
                </p:cNvCxnSpPr>
                <p:nvPr/>
              </p:nvCxnSpPr>
              <p:spPr>
                <a:xfrm rot="5400000">
                  <a:off x="4657852" y="4735707"/>
                  <a:ext cx="237872" cy="638175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>
                  <a:stCxn id="26" idx="2"/>
                  <a:endCxn id="29" idx="0"/>
                </p:cNvCxnSpPr>
                <p:nvPr/>
              </p:nvCxnSpPr>
              <p:spPr>
                <a:xfrm>
                  <a:off x="5095875" y="4935858"/>
                  <a:ext cx="0" cy="237872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2209800" y="3462531"/>
                <a:ext cx="2057400" cy="516258"/>
                <a:chOff x="2247316" y="3293742"/>
                <a:chExt cx="2057400" cy="516258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2247316" y="3293742"/>
                  <a:ext cx="685800" cy="516258"/>
                  <a:chOff x="4419600" y="1914778"/>
                  <a:chExt cx="685800" cy="516258"/>
                </a:xfrm>
              </p:grpSpPr>
              <p:sp>
                <p:nvSpPr>
                  <p:cNvPr id="47" name="Rectangle 46"/>
                  <p:cNvSpPr/>
                  <p:nvPr/>
                </p:nvSpPr>
                <p:spPr>
                  <a:xfrm>
                    <a:off x="4419600" y="19147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4572000" y="20671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4724400" y="22195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2933116" y="3293742"/>
                  <a:ext cx="685800" cy="516258"/>
                  <a:chOff x="4419600" y="1914778"/>
                  <a:chExt cx="685800" cy="516258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4419600" y="19147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4572000" y="20671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4724400" y="22195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3618916" y="3293742"/>
                  <a:ext cx="685800" cy="516258"/>
                  <a:chOff x="4419600" y="1914778"/>
                  <a:chExt cx="685800" cy="516258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4419600" y="19147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4572000" y="20671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4724400" y="2219578"/>
                    <a:ext cx="381000" cy="211458"/>
                  </a:xfrm>
                  <a:prstGeom prst="rect">
                    <a:avLst/>
                  </a:prstGeom>
                  <a:solidFill>
                    <a:srgbClr val="107FFC"/>
                  </a:solidFill>
                  <a:ln w="12700">
                    <a:solidFill>
                      <a:srgbClr val="0A0AB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0" name="Group 49"/>
              <p:cNvGrpSpPr/>
              <p:nvPr/>
            </p:nvGrpSpPr>
            <p:grpSpPr>
              <a:xfrm>
                <a:off x="5295900" y="5283182"/>
                <a:ext cx="2057400" cy="526036"/>
                <a:chOff x="4648200" y="3124200"/>
                <a:chExt cx="2057400" cy="526036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4648200" y="3133978"/>
                  <a:ext cx="685800" cy="516258"/>
                  <a:chOff x="4419600" y="1914778"/>
                  <a:chExt cx="685800" cy="516258"/>
                </a:xfrm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4419600" y="19147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4572000" y="20671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4724400" y="22195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5334000" y="3124200"/>
                  <a:ext cx="685800" cy="516258"/>
                  <a:chOff x="4419600" y="1914778"/>
                  <a:chExt cx="685800" cy="516258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4419600" y="19147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4572000" y="20671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4724400" y="22195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6019800" y="3124200"/>
                  <a:ext cx="685800" cy="516258"/>
                  <a:chOff x="4419600" y="1914778"/>
                  <a:chExt cx="685800" cy="516258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4419600" y="19147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4572000" y="20671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4724400" y="2219578"/>
                    <a:ext cx="381000" cy="211458"/>
                  </a:xfrm>
                  <a:prstGeom prst="rect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63" name="Rectangle 62"/>
              <p:cNvSpPr/>
              <p:nvPr/>
            </p:nvSpPr>
            <p:spPr>
              <a:xfrm>
                <a:off x="685800" y="2804527"/>
                <a:ext cx="1280160" cy="365760"/>
              </a:xfrm>
              <a:prstGeom prst="rect">
                <a:avLst/>
              </a:prstGeom>
              <a:solidFill>
                <a:srgbClr val="FA7D7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GB" sz="1400" dirty="0" smtClean="0">
                    <a:solidFill>
                      <a:schemeClr val="tx1"/>
                    </a:solidFill>
                  </a:rPr>
                  <a:t>Schema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85800" y="3170287"/>
                <a:ext cx="1280160" cy="365760"/>
              </a:xfrm>
              <a:prstGeom prst="rect">
                <a:avLst/>
              </a:prstGeom>
              <a:solidFill>
                <a:srgbClr val="FA7D7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GB" sz="1400" dirty="0" smtClean="0">
                    <a:solidFill>
                      <a:schemeClr val="tx1"/>
                    </a:solidFill>
                  </a:rPr>
                  <a:t>User Accounts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6629400" y="2880727"/>
                <a:ext cx="1905000" cy="1603361"/>
                <a:chOff x="6629400" y="2743200"/>
                <a:chExt cx="1905000" cy="1603361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6629400" y="2743200"/>
                  <a:ext cx="1905000" cy="1603361"/>
                </a:xfrm>
                <a:prstGeom prst="rect">
                  <a:avLst/>
                </a:prstGeom>
                <a:solidFill>
                  <a:srgbClr val="F4D1FF"/>
                </a:solidFill>
                <a:ln w="635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0" bIns="0" rtlCol="0" anchor="t" anchorCtr="0"/>
                <a:lstStyle/>
                <a:p>
                  <a:r>
                    <a:rPr lang="en-GB" sz="1400" dirty="0">
                      <a:solidFill>
                        <a:schemeClr val="tx1"/>
                      </a:solidFill>
                    </a:rPr>
                    <a:t>Implementation Domain</a:t>
                  </a:r>
                </a:p>
              </p:txBody>
            </p:sp>
            <p:sp>
              <p:nvSpPr>
                <p:cNvPr id="121" name="Isosceles Triangle 120"/>
                <p:cNvSpPr/>
                <p:nvPr/>
              </p:nvSpPr>
              <p:spPr>
                <a:xfrm>
                  <a:off x="6665383" y="3623244"/>
                  <a:ext cx="838200" cy="614047"/>
                </a:xfrm>
                <a:prstGeom prst="triangle">
                  <a:avLst/>
                </a:prstGeom>
                <a:solidFill>
                  <a:srgbClr val="FFFF65"/>
                </a:solidFill>
                <a:ln w="12700">
                  <a:solidFill>
                    <a:srgbClr val="D8AA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1200" dirty="0" smtClean="0">
                      <a:solidFill>
                        <a:schemeClr val="tx1"/>
                      </a:solidFill>
                    </a:rPr>
                    <a:t>Model</a:t>
                  </a:r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Isosceles Triangle 121"/>
                <p:cNvSpPr/>
                <p:nvPr/>
              </p:nvSpPr>
              <p:spPr>
                <a:xfrm>
                  <a:off x="7156450" y="3011951"/>
                  <a:ext cx="838200" cy="614047"/>
                </a:xfrm>
                <a:prstGeom prst="triangle">
                  <a:avLst/>
                </a:prstGeom>
                <a:solidFill>
                  <a:srgbClr val="FFFF65"/>
                </a:solidFill>
                <a:ln w="12700">
                  <a:solidFill>
                    <a:srgbClr val="D8AA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1200" dirty="0" smtClean="0">
                      <a:solidFill>
                        <a:schemeClr val="tx1"/>
                      </a:solidFill>
                    </a:rPr>
                    <a:t>Model</a:t>
                  </a:r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Isosceles Triangle 122"/>
                <p:cNvSpPr/>
                <p:nvPr/>
              </p:nvSpPr>
              <p:spPr>
                <a:xfrm>
                  <a:off x="7660217" y="3623244"/>
                  <a:ext cx="838200" cy="614047"/>
                </a:xfrm>
                <a:prstGeom prst="triangle">
                  <a:avLst/>
                </a:prstGeom>
                <a:solidFill>
                  <a:srgbClr val="FFFF65"/>
                </a:solidFill>
                <a:ln w="12700">
                  <a:solidFill>
                    <a:srgbClr val="D8AA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1200" dirty="0" smtClean="0">
                      <a:solidFill>
                        <a:schemeClr val="tx1"/>
                      </a:solidFill>
                    </a:rPr>
                    <a:t>Model</a:t>
                  </a:r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4419600" y="2880727"/>
                <a:ext cx="2057400" cy="526036"/>
                <a:chOff x="4245450" y="3106498"/>
                <a:chExt cx="2057400" cy="526036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4245450" y="3116276"/>
                  <a:ext cx="685800" cy="516258"/>
                  <a:chOff x="4245450" y="3116276"/>
                  <a:chExt cx="685800" cy="516258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4245450" y="3116276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4397850" y="3268676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4550250" y="3421076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0" name="Group 139"/>
                <p:cNvGrpSpPr/>
                <p:nvPr/>
              </p:nvGrpSpPr>
              <p:grpSpPr>
                <a:xfrm>
                  <a:off x="4931250" y="3106498"/>
                  <a:ext cx="685800" cy="516258"/>
                  <a:chOff x="4931250" y="3106498"/>
                  <a:chExt cx="685800" cy="516258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4931250" y="3106498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5083650" y="3258898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5236050" y="3411298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5617050" y="3106498"/>
                  <a:ext cx="685800" cy="516258"/>
                  <a:chOff x="5617050" y="3106498"/>
                  <a:chExt cx="685800" cy="516258"/>
                </a:xfrm>
              </p:grpSpPr>
              <p:sp>
                <p:nvSpPr>
                  <p:cNvPr id="130" name="Rectangle 129"/>
                  <p:cNvSpPr/>
                  <p:nvPr/>
                </p:nvSpPr>
                <p:spPr>
                  <a:xfrm>
                    <a:off x="5617050" y="3106498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5769450" y="3258898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5921850" y="3411298"/>
                    <a:ext cx="381000" cy="211458"/>
                  </a:xfrm>
                  <a:prstGeom prst="rect">
                    <a:avLst/>
                  </a:prstGeom>
                  <a:solidFill>
                    <a:srgbClr val="00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5" name="TextBox 4"/>
              <p:cNvSpPr txBox="1"/>
              <p:nvPr/>
            </p:nvSpPr>
            <p:spPr>
              <a:xfrm>
                <a:off x="609600" y="5282396"/>
                <a:ext cx="1527662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dirty="0" smtClean="0"/>
                  <a:t>Needs, Goals, Codes,</a:t>
                </a:r>
                <a:br>
                  <a:rPr lang="en-GB" sz="1400" dirty="0" smtClean="0"/>
                </a:br>
                <a:r>
                  <a:rPr lang="en-GB" sz="1400" dirty="0" smtClean="0"/>
                  <a:t>      Requirements</a:t>
                </a:r>
              </a:p>
              <a:p>
                <a:r>
                  <a:rPr lang="en-GB" sz="1400" dirty="0" smtClean="0"/>
                  <a:t>            Standards …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6096000" y="4502282"/>
                <a:ext cx="3398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dirty="0" smtClean="0"/>
                  <a:t>WBS</a:t>
                </a:r>
                <a:br>
                  <a:rPr lang="en-GB" sz="1400" dirty="0" smtClean="0"/>
                </a:br>
                <a:r>
                  <a:rPr lang="en-GB" sz="1400" dirty="0" smtClean="0"/>
                  <a:t>CBS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6892365" y="4779862"/>
                <a:ext cx="1455270" cy="1077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dirty="0" smtClean="0"/>
                  <a:t>Issues</a:t>
                </a:r>
                <a:br>
                  <a:rPr lang="en-GB" sz="1400" dirty="0" smtClean="0"/>
                </a:br>
                <a:r>
                  <a:rPr lang="en-GB" sz="1400" dirty="0" smtClean="0"/>
                  <a:t>     Defects</a:t>
                </a:r>
              </a:p>
              <a:p>
                <a:r>
                  <a:rPr lang="en-GB" sz="1400" dirty="0" smtClean="0"/>
                  <a:t>          Validations</a:t>
                </a:r>
              </a:p>
              <a:p>
                <a:r>
                  <a:rPr lang="en-GB" sz="1400" dirty="0"/>
                  <a:t> </a:t>
                </a:r>
                <a:r>
                  <a:rPr lang="en-GB" sz="1400" dirty="0" smtClean="0"/>
                  <a:t>              Test Cases</a:t>
                </a:r>
                <a:br>
                  <a:rPr lang="en-GB" sz="1400" dirty="0" smtClean="0"/>
                </a:br>
                <a:r>
                  <a:rPr lang="en-GB" sz="1400" dirty="0" smtClean="0"/>
                  <a:t>               Test Results</a:t>
                </a: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2177849" y="2956927"/>
                <a:ext cx="19284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dirty="0" smtClean="0"/>
                  <a:t>Features, Products, Builds,</a:t>
                </a:r>
                <a:br>
                  <a:rPr lang="en-GB" sz="1400" dirty="0" smtClean="0"/>
                </a:br>
                <a:r>
                  <a:rPr lang="en-GB" sz="1400" dirty="0" smtClean="0"/>
                  <a:t>Variants, Releases</a:t>
                </a: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590800" y="4480715"/>
                <a:ext cx="1828800" cy="1603361"/>
                <a:chOff x="2514600" y="4343188"/>
                <a:chExt cx="1828800" cy="1603361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2514600" y="4343188"/>
                  <a:ext cx="1828800" cy="1603361"/>
                </a:xfrm>
                <a:prstGeom prst="rect">
                  <a:avLst/>
                </a:prstGeom>
                <a:solidFill>
                  <a:srgbClr val="F4D1FF"/>
                </a:solidFill>
                <a:ln w="6350">
                  <a:solidFill>
                    <a:srgbClr val="99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0" bIns="0" rtlCol="0" anchor="t" anchorCtr="0"/>
                <a:lstStyle/>
                <a:p>
                  <a:r>
                    <a:rPr lang="en-GB" sz="1400" dirty="0" smtClean="0">
                      <a:solidFill>
                        <a:schemeClr val="tx1"/>
                      </a:solidFill>
                    </a:rPr>
                    <a:t>Essential Domain</a:t>
                  </a:r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Isosceles Triangle 116"/>
                <p:cNvSpPr/>
                <p:nvPr/>
              </p:nvSpPr>
              <p:spPr>
                <a:xfrm>
                  <a:off x="2590800" y="4670803"/>
                  <a:ext cx="838200" cy="614047"/>
                </a:xfrm>
                <a:prstGeom prst="triangle">
                  <a:avLst/>
                </a:prstGeom>
                <a:solidFill>
                  <a:srgbClr val="FFFF65"/>
                </a:solidFill>
                <a:ln w="12700">
                  <a:solidFill>
                    <a:srgbClr val="D8AA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1200" dirty="0" smtClean="0">
                      <a:solidFill>
                        <a:schemeClr val="tx1"/>
                      </a:solidFill>
                    </a:rPr>
                    <a:t>Model</a:t>
                  </a:r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Isosceles Triangle 117"/>
                <p:cNvSpPr/>
                <p:nvPr/>
              </p:nvSpPr>
              <p:spPr>
                <a:xfrm>
                  <a:off x="3429000" y="4548055"/>
                  <a:ext cx="838200" cy="614047"/>
                </a:xfrm>
                <a:prstGeom prst="triangle">
                  <a:avLst/>
                </a:prstGeom>
                <a:solidFill>
                  <a:srgbClr val="FFFF65"/>
                </a:solidFill>
                <a:ln w="12700">
                  <a:solidFill>
                    <a:srgbClr val="D8AA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1200" dirty="0" smtClean="0">
                      <a:solidFill>
                        <a:schemeClr val="tx1"/>
                      </a:solidFill>
                    </a:rPr>
                    <a:t>Model</a:t>
                  </a:r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Isosceles Triangle 118"/>
                <p:cNvSpPr/>
                <p:nvPr/>
              </p:nvSpPr>
              <p:spPr>
                <a:xfrm>
                  <a:off x="3276600" y="5174123"/>
                  <a:ext cx="838200" cy="614047"/>
                </a:xfrm>
                <a:prstGeom prst="triangle">
                  <a:avLst/>
                </a:prstGeom>
                <a:solidFill>
                  <a:srgbClr val="FFFF65"/>
                </a:solidFill>
                <a:ln w="12700">
                  <a:solidFill>
                    <a:srgbClr val="D8AA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1200" dirty="0" smtClean="0">
                      <a:solidFill>
                        <a:schemeClr val="tx1"/>
                      </a:solidFill>
                    </a:rPr>
                    <a:t>Model</a:t>
                  </a:r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8" name="TextBox 147"/>
              <p:cNvSpPr txBox="1"/>
              <p:nvPr/>
            </p:nvSpPr>
            <p:spPr>
              <a:xfrm>
                <a:off x="4664345" y="4502282"/>
                <a:ext cx="2725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dirty="0" smtClean="0"/>
                  <a:t>SBS</a:t>
                </a:r>
              </a:p>
              <a:p>
                <a:r>
                  <a:rPr lang="en-GB" sz="1400" dirty="0" smtClean="0"/>
                  <a:t>PBS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85800" y="3536047"/>
                <a:ext cx="1280160" cy="365760"/>
              </a:xfrm>
              <a:prstGeom prst="rect">
                <a:avLst/>
              </a:prstGeom>
              <a:solidFill>
                <a:srgbClr val="FA7D7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GB" sz="1400" dirty="0" smtClean="0">
                    <a:solidFill>
                      <a:schemeClr val="tx1"/>
                    </a:solidFill>
                  </a:rPr>
                  <a:t>Definitions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H="1">
                <a:off x="1789723" y="3905250"/>
                <a:ext cx="529615" cy="479181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flipH="1">
                <a:off x="4191000" y="3244585"/>
                <a:ext cx="304800" cy="291462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>
                <a:off x="4978400" y="3469184"/>
                <a:ext cx="127000" cy="516258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V="1">
                <a:off x="4495800" y="5720862"/>
                <a:ext cx="849923" cy="84432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>
                <a:off x="1962150" y="4929188"/>
                <a:ext cx="552450" cy="176212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flipV="1">
                <a:off x="6462712" y="4572000"/>
                <a:ext cx="414826" cy="604625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>
                <a:off x="5877169" y="3423138"/>
                <a:ext cx="656493" cy="390770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>
                <a:off x="3657600" y="4067794"/>
                <a:ext cx="914400" cy="269744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flipV="1">
                <a:off x="4495800" y="4933169"/>
                <a:ext cx="685800" cy="366460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9976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3SL	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We are: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noProof="0" dirty="0" smtClean="0"/>
              <a:t>Authors of Cradle requirements management (RM) / systems engineering (SE) tool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noProof="0" dirty="0" smtClean="0"/>
              <a:t>Providers of Cradle-related RM and SE services</a:t>
            </a:r>
          </a:p>
          <a:p>
            <a:pPr>
              <a:spcBef>
                <a:spcPts val="2400"/>
              </a:spcBef>
            </a:pPr>
            <a:r>
              <a:rPr lang="en-GB" noProof="0" dirty="0" smtClean="0"/>
              <a:t>Contact: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 smtClean="0"/>
              <a:t>Tel:			</a:t>
            </a:r>
            <a:r>
              <a:rPr lang="en-GB" noProof="0" dirty="0" smtClean="0">
                <a:solidFill>
                  <a:srgbClr val="1106E8"/>
                </a:solidFill>
              </a:rPr>
              <a:t>+44 1229 838867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 smtClean="0"/>
              <a:t>Website: 		</a:t>
            </a:r>
            <a:r>
              <a:rPr lang="en-GB" noProof="0" dirty="0" smtClean="0">
                <a:hlinkClick r:id="rId2"/>
              </a:rPr>
              <a:t>http://www.threesl.com</a:t>
            </a:r>
            <a:endParaRPr lang="en-GB" noProof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 smtClean="0"/>
              <a:t>E-mail:	Sales:	</a:t>
            </a:r>
            <a:r>
              <a:rPr lang="en-GB" noProof="0" dirty="0" smtClean="0">
                <a:hlinkClick r:id="rId3"/>
              </a:rPr>
              <a:t>salesdetails@threesl.com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		Support:	</a:t>
            </a:r>
            <a:r>
              <a:rPr lang="en-GB" noProof="0" dirty="0" smtClean="0">
                <a:hlinkClick r:id="rId4"/>
              </a:rPr>
              <a:t>support@threesl.com</a:t>
            </a:r>
            <a:endParaRPr lang="en-GB" noProof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 smtClean="0"/>
              <a:t>X:			</a:t>
            </a:r>
            <a:r>
              <a:rPr lang="en-GB" noProof="0" dirty="0" err="1" smtClean="0">
                <a:hlinkClick r:id="rId5"/>
              </a:rPr>
              <a:t>threesl</a:t>
            </a:r>
            <a:r>
              <a:rPr lang="en-GB" noProof="0" dirty="0" smtClean="0"/>
              <a:t>, please </a:t>
            </a:r>
            <a:r>
              <a:rPr lang="en-GB" noProof="0" dirty="0" smtClean="0">
                <a:hlinkClick r:id="rId6"/>
              </a:rPr>
              <a:t>follow us</a:t>
            </a:r>
            <a:endParaRPr lang="en-GB" noProof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 smtClean="0"/>
              <a:t>Facebook:		</a:t>
            </a:r>
            <a:r>
              <a:rPr lang="en-GB" noProof="0" dirty="0" smtClean="0">
                <a:hlinkClick r:id="rId7"/>
              </a:rPr>
              <a:t>3slcradle</a:t>
            </a:r>
            <a:endParaRPr lang="en-GB" noProof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 smtClean="0"/>
              <a:t>LinkedIn:		</a:t>
            </a:r>
            <a:r>
              <a:rPr lang="en-GB" noProof="0" dirty="0" smtClean="0">
                <a:hlinkClick r:id="rId8"/>
              </a:rPr>
              <a:t>3SL page </a:t>
            </a:r>
            <a:r>
              <a:rPr lang="en-GB" noProof="0" dirty="0" smtClean="0"/>
              <a:t>and </a:t>
            </a:r>
            <a:r>
              <a:rPr lang="en-GB" noProof="0" dirty="0" smtClean="0">
                <a:hlinkClick r:id="rId9"/>
              </a:rPr>
              <a:t>Cradle group</a:t>
            </a:r>
            <a:endParaRPr lang="en-GB" noProof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 smtClean="0"/>
              <a:t>Skype:		mgw3sl</a:t>
            </a:r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Instagram:	</a:t>
            </a:r>
            <a:r>
              <a:rPr lang="en-GB" dirty="0" smtClean="0">
                <a:hlinkClick r:id="rId10"/>
              </a:rPr>
              <a:t>Cradle3sl</a:t>
            </a:r>
            <a:endParaRPr lang="en-GB" noProof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 smtClean="0"/>
              <a:t>Xing:		</a:t>
            </a:r>
            <a:r>
              <a:rPr lang="en-GB" noProof="0" dirty="0" smtClean="0">
                <a:hlinkClick r:id="rId11"/>
              </a:rPr>
              <a:t>3SL</a:t>
            </a:r>
            <a:endParaRPr lang="en-GB" noProof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 smtClean="0"/>
              <a:t>Branded.me:	</a:t>
            </a:r>
            <a:r>
              <a:rPr lang="en-GB" noProof="0" dirty="0" smtClean="0">
                <a:hlinkClick r:id="rId12"/>
              </a:rPr>
              <a:t>3SL</a:t>
            </a:r>
            <a:endParaRPr lang="en-GB" noProof="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435100" algn="l"/>
                <a:tab pos="2333625" algn="l"/>
                <a:tab pos="3657600" algn="l"/>
                <a:tab pos="4572000" algn="l"/>
                <a:tab pos="8229600" algn="r"/>
              </a:tabLst>
            </a:pPr>
            <a:r>
              <a:rPr lang="en-GB" noProof="0" dirty="0" smtClean="0"/>
              <a:t>YouTube:		</a:t>
            </a:r>
            <a:r>
              <a:rPr lang="en-GB" noProof="0" dirty="0" smtClean="0">
                <a:hlinkClick r:id="rId13"/>
              </a:rPr>
              <a:t>3SLCradle</a:t>
            </a:r>
            <a:endParaRPr lang="en-GB" noProof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5209370"/>
            <a:ext cx="15522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5484325"/>
            <a:ext cx="19250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56" y="4930990"/>
            <a:ext cx="210173" cy="2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53100"/>
            <a:ext cx="276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68" y="3836316"/>
            <a:ext cx="224488" cy="20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111812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386767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0" y="4661722"/>
            <a:ext cx="18288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5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Databases: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>
                <a:solidFill>
                  <a:srgbClr val="E60A0A"/>
                </a:solidFill>
              </a:rPr>
              <a:t>Schema</a:t>
            </a:r>
            <a:r>
              <a:rPr lang="en-GB" dirty="0"/>
              <a:t> </a:t>
            </a:r>
            <a:r>
              <a:rPr lang="en-GB" dirty="0" smtClean="0"/>
              <a:t>defines the database </a:t>
            </a:r>
            <a:r>
              <a:rPr lang="en-GB" i="1" dirty="0">
                <a:solidFill>
                  <a:srgbClr val="E60A0A"/>
                </a:solidFill>
              </a:rPr>
              <a:t>structure</a:t>
            </a:r>
            <a:r>
              <a:rPr lang="en-GB" dirty="0" smtClean="0"/>
              <a:t>, based </a:t>
            </a:r>
            <a:r>
              <a:rPr lang="en-GB" dirty="0"/>
              <a:t>on </a:t>
            </a:r>
            <a:r>
              <a:rPr lang="en-GB" dirty="0" smtClean="0"/>
              <a:t>your </a:t>
            </a:r>
            <a:r>
              <a:rPr lang="en-GB" i="1" dirty="0" smtClean="0">
                <a:solidFill>
                  <a:srgbClr val="E60A0A"/>
                </a:solidFill>
              </a:rPr>
              <a:t>process</a:t>
            </a:r>
            <a:r>
              <a:rPr lang="en-GB" dirty="0"/>
              <a:t>:</a:t>
            </a:r>
          </a:p>
          <a:p>
            <a:pPr lvl="1">
              <a:spcAft>
                <a:spcPts val="100"/>
              </a:spcAft>
            </a:pPr>
            <a:r>
              <a:rPr lang="en-GB" dirty="0" smtClean="0"/>
              <a:t>Information is stored in </a:t>
            </a:r>
            <a:r>
              <a:rPr lang="en-GB" i="1" dirty="0" smtClean="0">
                <a:solidFill>
                  <a:srgbClr val="E60A0A"/>
                </a:solidFill>
              </a:rPr>
              <a:t>items</a:t>
            </a:r>
            <a:r>
              <a:rPr lang="en-GB" dirty="0"/>
              <a:t>, each of a user-defined </a:t>
            </a:r>
            <a:r>
              <a:rPr lang="en-GB" i="1" dirty="0">
                <a:solidFill>
                  <a:srgbClr val="E60A0A"/>
                </a:solidFill>
              </a:rPr>
              <a:t>item type</a:t>
            </a:r>
          </a:p>
          <a:p>
            <a:pPr lvl="1"/>
            <a:r>
              <a:rPr lang="en-GB" dirty="0"/>
              <a:t>Items have unlimited </a:t>
            </a:r>
            <a:r>
              <a:rPr lang="en-GB" i="1" dirty="0">
                <a:solidFill>
                  <a:srgbClr val="E60A0A"/>
                </a:solidFill>
              </a:rPr>
              <a:t>attributes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>
                <a:solidFill>
                  <a:srgbClr val="1106E8"/>
                </a:solidFill>
              </a:rPr>
              <a:t>Predefined</a:t>
            </a:r>
            <a:r>
              <a:rPr lang="en-GB" dirty="0"/>
              <a:t>	- owner, classification, last modification date…</a:t>
            </a:r>
          </a:p>
          <a:p>
            <a:pPr lvl="2">
              <a:spcAft>
                <a:spcPts val="0"/>
              </a:spcAft>
            </a:pPr>
            <a:r>
              <a:rPr lang="en-GB" dirty="0" smtClean="0">
                <a:solidFill>
                  <a:srgbClr val="1106E8"/>
                </a:solidFill>
              </a:rPr>
              <a:t>Categories</a:t>
            </a:r>
            <a:r>
              <a:rPr lang="en-GB" dirty="0" smtClean="0"/>
              <a:t>	- used for types, status values, (pre-sorts data, zero time delay)…</a:t>
            </a:r>
          </a:p>
          <a:p>
            <a:pPr lvl="2"/>
            <a:r>
              <a:rPr lang="en-GB" dirty="0" smtClean="0">
                <a:solidFill>
                  <a:srgbClr val="1106E8"/>
                </a:solidFill>
              </a:rPr>
              <a:t>Frames</a:t>
            </a:r>
            <a:r>
              <a:rPr lang="en-GB" dirty="0"/>
              <a:t>	- each </a:t>
            </a:r>
            <a:r>
              <a:rPr lang="en-GB" dirty="0" smtClean="0"/>
              <a:t>store or reference (file, URL, </a:t>
            </a:r>
            <a:r>
              <a:rPr lang="en-GB" dirty="0" err="1" smtClean="0"/>
              <a:t>cmd</a:t>
            </a:r>
            <a:r>
              <a:rPr lang="en-GB" dirty="0" smtClean="0"/>
              <a:t>) up </a:t>
            </a:r>
            <a:r>
              <a:rPr lang="en-GB" dirty="0"/>
              <a:t>to 1 </a:t>
            </a:r>
            <a:r>
              <a:rPr lang="en-GB" dirty="0" err="1"/>
              <a:t>TByte</a:t>
            </a:r>
            <a:endParaRPr lang="en-GB" dirty="0"/>
          </a:p>
          <a:p>
            <a:pPr lvl="3"/>
            <a:r>
              <a:rPr lang="en-GB" dirty="0"/>
              <a:t>Text, rich text, dates, pick-lists, integers, reals, </a:t>
            </a:r>
            <a:r>
              <a:rPr lang="en-GB" dirty="0" smtClean="0"/>
              <a:t>images, Office documents, databases, PDF files, audio files, or </a:t>
            </a:r>
            <a:r>
              <a:rPr lang="en-GB" dirty="0"/>
              <a:t>any data defined in </a:t>
            </a:r>
            <a:r>
              <a:rPr lang="en-GB" i="1" dirty="0">
                <a:solidFill>
                  <a:srgbClr val="E60A0A"/>
                </a:solidFill>
              </a:rPr>
              <a:t>frame type</a:t>
            </a:r>
          </a:p>
          <a:p>
            <a:pPr lvl="2"/>
            <a:r>
              <a:rPr lang="en-GB" dirty="0">
                <a:solidFill>
                  <a:srgbClr val="1106E8"/>
                </a:solidFill>
              </a:rPr>
              <a:t>Calculations</a:t>
            </a: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user defined formulae refer to same/linked items (</a:t>
            </a:r>
            <a:r>
              <a:rPr lang="en-GB" dirty="0" smtClean="0"/>
              <a:t>aggregation…)</a:t>
            </a:r>
            <a:endParaRPr lang="en-GB" dirty="0"/>
          </a:p>
          <a:p>
            <a:pPr lvl="1">
              <a:spcBef>
                <a:spcPts val="400"/>
              </a:spcBef>
              <a:spcAft>
                <a:spcPts val="200"/>
              </a:spcAft>
            </a:pPr>
            <a:r>
              <a:rPr lang="en-GB" dirty="0"/>
              <a:t>Items linked by </a:t>
            </a:r>
            <a:r>
              <a:rPr lang="en-GB" i="1" dirty="0">
                <a:solidFill>
                  <a:srgbClr val="E60A0A"/>
                </a:solidFill>
              </a:rPr>
              <a:t>cross references</a:t>
            </a:r>
            <a:r>
              <a:rPr lang="en-GB" dirty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/>
              <a:t>Optional types</a:t>
            </a:r>
          </a:p>
          <a:p>
            <a:pPr lvl="2"/>
            <a:r>
              <a:rPr lang="en-GB" dirty="0"/>
              <a:t>Optional attributes</a:t>
            </a:r>
          </a:p>
          <a:p>
            <a:pPr lvl="1">
              <a:spcBef>
                <a:spcPts val="400"/>
              </a:spcBef>
              <a:spcAft>
                <a:spcPts val="200"/>
              </a:spcAft>
            </a:pPr>
            <a:r>
              <a:rPr lang="en-GB" dirty="0" smtClean="0"/>
              <a:t>Schema is defined </a:t>
            </a:r>
            <a:r>
              <a:rPr lang="en-GB" dirty="0"/>
              <a:t>by point-and-click UI, </a:t>
            </a:r>
            <a:r>
              <a:rPr lang="en-GB" dirty="0" smtClean="0"/>
              <a:t>can be changed </a:t>
            </a:r>
            <a:r>
              <a:rPr lang="en-GB" dirty="0"/>
              <a:t>at any </a:t>
            </a:r>
            <a:r>
              <a:rPr lang="en-GB" dirty="0" smtClean="0"/>
              <a:t>time, in summary:</a:t>
            </a:r>
            <a:endParaRPr lang="en-GB" dirty="0"/>
          </a:p>
          <a:p>
            <a:pPr lvl="2">
              <a:spcAft>
                <a:spcPts val="0"/>
              </a:spcAft>
            </a:pPr>
            <a:r>
              <a:rPr lang="en-GB" dirty="0"/>
              <a:t>D</a:t>
            </a:r>
            <a:r>
              <a:rPr lang="en-GB" dirty="0" smtClean="0"/>
              <a:t>atabase </a:t>
            </a:r>
            <a:r>
              <a:rPr lang="en-GB" dirty="0"/>
              <a:t>contains items, each has a type</a:t>
            </a:r>
          </a:p>
          <a:p>
            <a:pPr lvl="2">
              <a:spcBef>
                <a:spcPts val="200"/>
              </a:spcBef>
              <a:spcAft>
                <a:spcPts val="0"/>
              </a:spcAft>
            </a:pPr>
            <a:r>
              <a:rPr lang="en-GB" dirty="0"/>
              <a:t>Items have attributes, each has a type</a:t>
            </a:r>
          </a:p>
          <a:p>
            <a:pPr lvl="2">
              <a:spcBef>
                <a:spcPts val="200"/>
              </a:spcBef>
            </a:pPr>
            <a:r>
              <a:rPr lang="en-GB" dirty="0"/>
              <a:t>Items are linked by cross references, each can have a </a:t>
            </a:r>
            <a:r>
              <a:rPr lang="en-GB" dirty="0" smtClean="0"/>
              <a:t>type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52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Items</a:t>
            </a:r>
            <a:r>
              <a:rPr lang="en-GB" altLang="en-US" dirty="0" smtClean="0"/>
              <a:t>’ attributes </a:t>
            </a:r>
            <a:r>
              <a:rPr lang="en-GB" altLang="en-US" dirty="0" smtClean="0"/>
              <a:t>either </a:t>
            </a:r>
            <a:r>
              <a:rPr lang="en-GB" altLang="en-US" i="1" dirty="0" smtClean="0">
                <a:solidFill>
                  <a:srgbClr val="FF0000"/>
                </a:solidFill>
              </a:rPr>
              <a:t>store </a:t>
            </a:r>
            <a:r>
              <a:rPr lang="en-GB" altLang="en-US" dirty="0"/>
              <a:t>data</a:t>
            </a:r>
            <a:r>
              <a:rPr lang="en-GB" altLang="en-US" dirty="0"/>
              <a:t>, or they </a:t>
            </a:r>
            <a:r>
              <a:rPr lang="en-GB" altLang="en-US" i="1" dirty="0" smtClean="0">
                <a:solidFill>
                  <a:srgbClr val="FF0000"/>
                </a:solidFill>
              </a:rPr>
              <a:t>reference</a:t>
            </a:r>
            <a:r>
              <a:rPr lang="en-GB" altLang="en-US" i="1" dirty="0" smtClean="0">
                <a:solidFill>
                  <a:srgbClr val="FF0000"/>
                </a:solidFill>
              </a:rPr>
              <a:t>,</a:t>
            </a:r>
            <a:r>
              <a:rPr lang="en-GB" altLang="en-US" dirty="0" smtClean="0"/>
              <a:t> or </a:t>
            </a:r>
            <a:r>
              <a:rPr lang="en-GB" altLang="en-US" i="1" dirty="0" smtClean="0">
                <a:solidFill>
                  <a:srgbClr val="FF0000"/>
                </a:solidFill>
              </a:rPr>
              <a:t>link to</a:t>
            </a:r>
            <a:r>
              <a:rPr lang="en-GB" altLang="en-US" dirty="0" smtClean="0"/>
              <a:t> </a:t>
            </a:r>
            <a:r>
              <a:rPr lang="en-GB" altLang="en-US" dirty="0" smtClean="0"/>
              <a:t>the data in 3 different ways:</a:t>
            </a:r>
            <a:endParaRPr lang="en-GB" altLang="en-US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Databases: </a:t>
            </a:r>
            <a:r>
              <a:rPr lang="en-GB" dirty="0" smtClean="0"/>
              <a:t>3</a:t>
            </a:r>
            <a:endParaRPr lang="en-GB" altLang="en-US" dirty="0" smtClean="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1295400" y="3140075"/>
            <a:ext cx="533400" cy="762000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grpSp>
        <p:nvGrpSpPr>
          <p:cNvPr id="18438" name="Group 141"/>
          <p:cNvGrpSpPr>
            <a:grpSpLocks/>
          </p:cNvGrpSpPr>
          <p:nvPr/>
        </p:nvGrpSpPr>
        <p:grpSpPr bwMode="auto">
          <a:xfrm>
            <a:off x="1066800" y="2530475"/>
            <a:ext cx="1295400" cy="685800"/>
            <a:chOff x="672" y="1392"/>
            <a:chExt cx="816" cy="432"/>
          </a:xfrm>
        </p:grpSpPr>
        <p:sp>
          <p:nvSpPr>
            <p:cNvPr id="18548" name="Rectangle 18"/>
            <p:cNvSpPr>
              <a:spLocks noChangeArrowheads="1"/>
            </p:cNvSpPr>
            <p:nvPr/>
          </p:nvSpPr>
          <p:spPr bwMode="auto">
            <a:xfrm>
              <a:off x="864" y="1584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</a:p>
          </p:txBody>
        </p:sp>
        <p:sp>
          <p:nvSpPr>
            <p:cNvPr id="18549" name="Rectangle 19"/>
            <p:cNvSpPr>
              <a:spLocks noChangeArrowheads="1"/>
            </p:cNvSpPr>
            <p:nvPr/>
          </p:nvSpPr>
          <p:spPr bwMode="auto">
            <a:xfrm>
              <a:off x="768" y="1488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</a:p>
          </p:txBody>
        </p:sp>
        <p:sp>
          <p:nvSpPr>
            <p:cNvPr id="18550" name="Rectangle 20"/>
            <p:cNvSpPr>
              <a:spLocks noChangeArrowheads="1"/>
            </p:cNvSpPr>
            <p:nvPr/>
          </p:nvSpPr>
          <p:spPr bwMode="auto">
            <a:xfrm>
              <a:off x="672" y="1392"/>
              <a:ext cx="624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>
                  <a:solidFill>
                    <a:srgbClr val="0A0AB2"/>
                  </a:solidFill>
                  <a:latin typeface="Arial Unicode MS" pitchFamily="34" charset="-128"/>
                </a:rPr>
                <a:t>Item</a:t>
              </a:r>
            </a:p>
          </p:txBody>
        </p:sp>
      </p:grpSp>
      <p:grpSp>
        <p:nvGrpSpPr>
          <p:cNvPr id="18439" name="Group 157"/>
          <p:cNvGrpSpPr>
            <a:grpSpLocks/>
          </p:cNvGrpSpPr>
          <p:nvPr/>
        </p:nvGrpSpPr>
        <p:grpSpPr bwMode="auto">
          <a:xfrm>
            <a:off x="4046538" y="2117725"/>
            <a:ext cx="2633662" cy="641350"/>
            <a:chOff x="2549" y="1276"/>
            <a:chExt cx="1659" cy="404"/>
          </a:xfrm>
        </p:grpSpPr>
        <p:sp>
          <p:nvSpPr>
            <p:cNvPr id="18532" name="Line 6"/>
            <p:cNvSpPr>
              <a:spLocks noChangeShapeType="1"/>
            </p:cNvSpPr>
            <p:nvPr/>
          </p:nvSpPr>
          <p:spPr bwMode="auto">
            <a:xfrm flipV="1">
              <a:off x="2549" y="1536"/>
              <a:ext cx="427" cy="71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grpSp>
          <p:nvGrpSpPr>
            <p:cNvPr id="18533" name="Group 154"/>
            <p:cNvGrpSpPr>
              <a:grpSpLocks/>
            </p:cNvGrpSpPr>
            <p:nvPr/>
          </p:nvGrpSpPr>
          <p:grpSpPr bwMode="auto">
            <a:xfrm>
              <a:off x="2976" y="1344"/>
              <a:ext cx="304" cy="336"/>
              <a:chOff x="3072" y="1344"/>
              <a:chExt cx="304" cy="336"/>
            </a:xfrm>
          </p:grpSpPr>
          <p:grpSp>
            <p:nvGrpSpPr>
              <p:cNvPr id="18535" name="Group 99"/>
              <p:cNvGrpSpPr>
                <a:grpSpLocks/>
              </p:cNvGrpSpPr>
              <p:nvPr/>
            </p:nvGrpSpPr>
            <p:grpSpPr bwMode="auto">
              <a:xfrm flipH="1">
                <a:off x="3072" y="1344"/>
                <a:ext cx="304" cy="336"/>
                <a:chOff x="4176" y="2256"/>
                <a:chExt cx="304" cy="336"/>
              </a:xfrm>
            </p:grpSpPr>
            <p:sp>
              <p:nvSpPr>
                <p:cNvPr id="18541" name="Oval 100"/>
                <p:cNvSpPr>
                  <a:spLocks noChangeArrowheads="1"/>
                </p:cNvSpPr>
                <p:nvPr/>
              </p:nvSpPr>
              <p:spPr bwMode="auto">
                <a:xfrm>
                  <a:off x="4176" y="2491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2" name="Rectangle 101"/>
                <p:cNvSpPr>
                  <a:spLocks noChangeArrowheads="1"/>
                </p:cNvSpPr>
                <p:nvPr/>
              </p:nvSpPr>
              <p:spPr bwMode="auto">
                <a:xfrm>
                  <a:off x="4176" y="2347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3" name="Oval 102"/>
                <p:cNvSpPr>
                  <a:spLocks noChangeArrowheads="1"/>
                </p:cNvSpPr>
                <p:nvPr/>
              </p:nvSpPr>
              <p:spPr bwMode="auto">
                <a:xfrm>
                  <a:off x="4176" y="2290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4" name="Rectangle 103"/>
                <p:cNvSpPr>
                  <a:spLocks noChangeArrowheads="1"/>
                </p:cNvSpPr>
                <p:nvPr/>
              </p:nvSpPr>
              <p:spPr bwMode="auto">
                <a:xfrm>
                  <a:off x="4176" y="2306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5" name="Oval 104"/>
                <p:cNvSpPr>
                  <a:spLocks noChangeArrowheads="1"/>
                </p:cNvSpPr>
                <p:nvPr/>
              </p:nvSpPr>
              <p:spPr bwMode="auto">
                <a:xfrm>
                  <a:off x="4176" y="2256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46" name="Line 105"/>
                <p:cNvSpPr>
                  <a:spLocks noChangeShapeType="1"/>
                </p:cNvSpPr>
                <p:nvPr/>
              </p:nvSpPr>
              <p:spPr bwMode="auto">
                <a:xfrm>
                  <a:off x="4480" y="2311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547" name="Line 106"/>
                <p:cNvSpPr>
                  <a:spLocks noChangeShapeType="1"/>
                </p:cNvSpPr>
                <p:nvPr/>
              </p:nvSpPr>
              <p:spPr bwMode="auto">
                <a:xfrm>
                  <a:off x="4176" y="2311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536" name="Group 124"/>
              <p:cNvGrpSpPr>
                <a:grpSpLocks/>
              </p:cNvGrpSpPr>
              <p:nvPr/>
            </p:nvGrpSpPr>
            <p:grpSpPr bwMode="auto">
              <a:xfrm>
                <a:off x="3120" y="1440"/>
                <a:ext cx="192" cy="192"/>
                <a:chOff x="3120" y="2256"/>
                <a:chExt cx="192" cy="192"/>
              </a:xfrm>
            </p:grpSpPr>
            <p:sp>
              <p:nvSpPr>
                <p:cNvPr id="18537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38" name="Line 126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539" name="Line 127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540" name="Line 128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8534" name="Rectangle 132"/>
            <p:cNvSpPr>
              <a:spLocks noChangeArrowheads="1"/>
            </p:cNvSpPr>
            <p:nvPr/>
          </p:nvSpPr>
          <p:spPr bwMode="auto">
            <a:xfrm>
              <a:off x="3305" y="1276"/>
              <a:ext cx="90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200" dirty="0">
                  <a:solidFill>
                    <a:srgbClr val="3333FF"/>
                  </a:solidFill>
                </a:rPr>
                <a:t>Store </a:t>
              </a:r>
              <a:r>
                <a:rPr lang="en-GB" altLang="en-US" sz="1200" dirty="0">
                  <a:solidFill>
                    <a:srgbClr val="3333FF"/>
                  </a:solidFill>
                </a:rPr>
                <a:t>in external files</a:t>
              </a:r>
              <a:endParaRPr lang="en-GB" altLang="en-US" sz="12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18440" name="Group 162"/>
          <p:cNvGrpSpPr>
            <a:grpSpLocks/>
          </p:cNvGrpSpPr>
          <p:nvPr/>
        </p:nvGrpSpPr>
        <p:grpSpPr bwMode="auto">
          <a:xfrm>
            <a:off x="4038601" y="3421064"/>
            <a:ext cx="1924051" cy="1731963"/>
            <a:chOff x="2544" y="2097"/>
            <a:chExt cx="1212" cy="1091"/>
          </a:xfrm>
        </p:grpSpPr>
        <p:sp>
          <p:nvSpPr>
            <p:cNvPr id="18523" name="Freeform 9"/>
            <p:cNvSpPr>
              <a:spLocks/>
            </p:cNvSpPr>
            <p:nvPr/>
          </p:nvSpPr>
          <p:spPr bwMode="auto">
            <a:xfrm>
              <a:off x="2544" y="2097"/>
              <a:ext cx="384" cy="447"/>
            </a:xfrm>
            <a:custGeom>
              <a:avLst/>
              <a:gdLst>
                <a:gd name="T0" fmla="*/ 0 w 624"/>
                <a:gd name="T1" fmla="*/ 0 h 288"/>
                <a:gd name="T2" fmla="*/ 123 w 624"/>
                <a:gd name="T3" fmla="*/ 0 h 288"/>
                <a:gd name="T4" fmla="*/ 145 w 624"/>
                <a:gd name="T5" fmla="*/ 1077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4" h="288">
                  <a:moveTo>
                    <a:pt x="0" y="0"/>
                  </a:moveTo>
                  <a:lnTo>
                    <a:pt x="528" y="0"/>
                  </a:lnTo>
                  <a:lnTo>
                    <a:pt x="624" y="288"/>
                  </a:lnTo>
                </a:path>
              </a:pathLst>
            </a:custGeom>
            <a:noFill/>
            <a:ln w="25400" cap="flat" cmpd="sng">
              <a:solidFill>
                <a:srgbClr val="339933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grpSp>
          <p:nvGrpSpPr>
            <p:cNvPr id="18524" name="Group 122"/>
            <p:cNvGrpSpPr>
              <a:grpSpLocks/>
            </p:cNvGrpSpPr>
            <p:nvPr/>
          </p:nvGrpSpPr>
          <p:grpSpPr bwMode="auto">
            <a:xfrm>
              <a:off x="2736" y="2544"/>
              <a:ext cx="528" cy="502"/>
              <a:chOff x="2880" y="2400"/>
              <a:chExt cx="528" cy="502"/>
            </a:xfrm>
          </p:grpSpPr>
          <p:graphicFrame>
            <p:nvGraphicFramePr>
              <p:cNvPr id="18526" name="Object 11"/>
              <p:cNvGraphicFramePr>
                <a:graphicFrameLocks noChangeAspect="1"/>
              </p:cNvGraphicFramePr>
              <p:nvPr/>
            </p:nvGraphicFramePr>
            <p:xfrm>
              <a:off x="2880" y="2400"/>
              <a:ext cx="528" cy="5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7" name="Clip" r:id="rId3" imgW="3657600" imgH="3480206" progId="MS_ClipArt_Gallery.2">
                      <p:embed/>
                    </p:oleObj>
                  </mc:Choice>
                  <mc:Fallback>
                    <p:oleObj name="Clip" r:id="rId3" imgW="3657600" imgH="34802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400"/>
                            <a:ext cx="528" cy="5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8527" name="Group 112"/>
              <p:cNvGrpSpPr>
                <a:grpSpLocks/>
              </p:cNvGrpSpPr>
              <p:nvPr/>
            </p:nvGrpSpPr>
            <p:grpSpPr bwMode="auto">
              <a:xfrm>
                <a:off x="3040" y="2561"/>
                <a:ext cx="192" cy="192"/>
                <a:chOff x="3120" y="2256"/>
                <a:chExt cx="192" cy="192"/>
              </a:xfrm>
            </p:grpSpPr>
            <p:sp>
              <p:nvSpPr>
                <p:cNvPr id="18528" name="Rectangle 113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29" name="Line 114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530" name="Line 115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  <p:sp>
              <p:nvSpPr>
                <p:cNvPr id="18531" name="Line 116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8525" name="Rectangle 133"/>
            <p:cNvSpPr>
              <a:spLocks noChangeArrowheads="1"/>
            </p:cNvSpPr>
            <p:nvPr/>
          </p:nvSpPr>
          <p:spPr bwMode="auto">
            <a:xfrm>
              <a:off x="2784" y="3072"/>
              <a:ext cx="972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200" dirty="0">
                  <a:solidFill>
                    <a:srgbClr val="3333FF"/>
                  </a:solidFill>
                </a:rPr>
                <a:t>Store </a:t>
              </a:r>
              <a:r>
                <a:rPr lang="en-GB" altLang="en-US" sz="1200" dirty="0">
                  <a:solidFill>
                    <a:srgbClr val="3333FF"/>
                  </a:solidFill>
                </a:rPr>
                <a:t>in </a:t>
              </a:r>
              <a:r>
                <a:rPr lang="en-GB" altLang="en-US" sz="1200" dirty="0">
                  <a:solidFill>
                    <a:srgbClr val="3333FF"/>
                  </a:solidFill>
                </a:rPr>
                <a:t>external</a:t>
              </a:r>
              <a:r>
                <a:rPr lang="en-GB" altLang="en-US" sz="1200" dirty="0">
                  <a:solidFill>
                    <a:srgbClr val="3333FF"/>
                  </a:solidFill>
                </a:rPr>
                <a:t> </a:t>
              </a:r>
              <a:r>
                <a:rPr lang="en-GB" altLang="en-US" sz="1200" dirty="0">
                  <a:solidFill>
                    <a:srgbClr val="3333FF"/>
                  </a:solidFill>
                </a:rPr>
                <a:t>URLs</a:t>
              </a:r>
            </a:p>
          </p:txBody>
        </p:sp>
      </p:grpSp>
      <p:grpSp>
        <p:nvGrpSpPr>
          <p:cNvPr id="18441" name="Group 164"/>
          <p:cNvGrpSpPr>
            <a:grpSpLocks/>
          </p:cNvGrpSpPr>
          <p:nvPr/>
        </p:nvGrpSpPr>
        <p:grpSpPr bwMode="auto">
          <a:xfrm>
            <a:off x="2895600" y="2073275"/>
            <a:ext cx="1143000" cy="1524000"/>
            <a:chOff x="1824" y="1248"/>
            <a:chExt cx="720" cy="960"/>
          </a:xfrm>
        </p:grpSpPr>
        <p:sp>
          <p:nvSpPr>
            <p:cNvPr id="18513" name="Rectangle 88"/>
            <p:cNvSpPr>
              <a:spLocks noChangeArrowheads="1"/>
            </p:cNvSpPr>
            <p:nvPr/>
          </p:nvSpPr>
          <p:spPr bwMode="auto">
            <a:xfrm>
              <a:off x="1824" y="148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GB" altLang="en-US" sz="1200">
                  <a:latin typeface="Arial Unicode MS" pitchFamily="34" charset="-128"/>
                </a:rPr>
                <a:t>Frame</a:t>
              </a:r>
            </a:p>
          </p:txBody>
        </p:sp>
        <p:sp>
          <p:nvSpPr>
            <p:cNvPr id="18514" name="Rectangle 89"/>
            <p:cNvSpPr>
              <a:spLocks noChangeArrowheads="1"/>
            </p:cNvSpPr>
            <p:nvPr/>
          </p:nvSpPr>
          <p:spPr bwMode="auto">
            <a:xfrm>
              <a:off x="1824" y="172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GB" altLang="en-US" sz="1200">
                  <a:latin typeface="Arial Unicode MS" pitchFamily="34" charset="-128"/>
                </a:rPr>
                <a:t>Frame</a:t>
              </a:r>
            </a:p>
          </p:txBody>
        </p:sp>
        <p:sp>
          <p:nvSpPr>
            <p:cNvPr id="18515" name="Rectangle 90"/>
            <p:cNvSpPr>
              <a:spLocks noChangeArrowheads="1"/>
            </p:cNvSpPr>
            <p:nvPr/>
          </p:nvSpPr>
          <p:spPr bwMode="auto">
            <a:xfrm>
              <a:off x="1824" y="1968"/>
              <a:ext cx="720" cy="24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40" rIns="0" anchor="ctr"/>
            <a:lstStyle/>
            <a:p>
              <a:pPr>
                <a:spcBef>
                  <a:spcPct val="0"/>
                </a:spcBef>
              </a:pPr>
              <a:r>
                <a:rPr lang="en-GB" altLang="en-US" sz="1200" dirty="0">
                  <a:latin typeface="Arial Unicode MS" pitchFamily="34" charset="-128"/>
                </a:rPr>
                <a:t>Frame</a:t>
              </a:r>
            </a:p>
          </p:txBody>
        </p:sp>
        <p:grpSp>
          <p:nvGrpSpPr>
            <p:cNvPr id="18516" name="Group 163"/>
            <p:cNvGrpSpPr>
              <a:grpSpLocks/>
            </p:cNvGrpSpPr>
            <p:nvPr/>
          </p:nvGrpSpPr>
          <p:grpSpPr bwMode="auto">
            <a:xfrm>
              <a:off x="1824" y="1248"/>
              <a:ext cx="720" cy="240"/>
              <a:chOff x="1824" y="1248"/>
              <a:chExt cx="720" cy="240"/>
            </a:xfrm>
          </p:grpSpPr>
          <p:sp>
            <p:nvSpPr>
              <p:cNvPr id="18517" name="Rectangle 92"/>
              <p:cNvSpPr>
                <a:spLocks noChangeArrowheads="1"/>
              </p:cNvSpPr>
              <p:nvPr/>
            </p:nvSpPr>
            <p:spPr bwMode="auto">
              <a:xfrm>
                <a:off x="1824" y="1248"/>
                <a:ext cx="720" cy="24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rIns="0" anchor="ctr"/>
              <a:lstStyle/>
              <a:p>
                <a:pPr>
                  <a:spcBef>
                    <a:spcPct val="0"/>
                  </a:spcBef>
                </a:pPr>
                <a:r>
                  <a:rPr lang="en-GB" altLang="en-US" sz="1200" dirty="0">
                    <a:latin typeface="Arial Unicode MS" pitchFamily="34" charset="-128"/>
                  </a:rPr>
                  <a:t>Frame</a:t>
                </a:r>
              </a:p>
            </p:txBody>
          </p:sp>
          <p:grpSp>
            <p:nvGrpSpPr>
              <p:cNvPr id="18518" name="Group 93"/>
              <p:cNvGrpSpPr>
                <a:grpSpLocks/>
              </p:cNvGrpSpPr>
              <p:nvPr/>
            </p:nvGrpSpPr>
            <p:grpSpPr bwMode="auto">
              <a:xfrm>
                <a:off x="2304" y="1271"/>
                <a:ext cx="192" cy="192"/>
                <a:chOff x="3120" y="2256"/>
                <a:chExt cx="192" cy="192"/>
              </a:xfrm>
            </p:grpSpPr>
            <p:sp>
              <p:nvSpPr>
                <p:cNvPr id="18519" name="Rectangle 94"/>
                <p:cNvSpPr>
                  <a:spLocks noChangeArrowheads="1"/>
                </p:cNvSpPr>
                <p:nvPr/>
              </p:nvSpPr>
              <p:spPr bwMode="auto">
                <a:xfrm>
                  <a:off x="3120" y="2256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US" altLang="en-US" sz="1200" b="1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0" name="Line 95"/>
                <p:cNvSpPr>
                  <a:spLocks noChangeShapeType="1"/>
                </p:cNvSpPr>
                <p:nvPr/>
              </p:nvSpPr>
              <p:spPr bwMode="auto">
                <a:xfrm>
                  <a:off x="3168" y="2304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GB" sz="1200" b="1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1" name="Line 96"/>
                <p:cNvSpPr>
                  <a:spLocks noChangeShapeType="1"/>
                </p:cNvSpPr>
                <p:nvPr/>
              </p:nvSpPr>
              <p:spPr bwMode="auto">
                <a:xfrm>
                  <a:off x="3168" y="2352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GB" sz="1200" b="1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  <p:sp>
              <p:nvSpPr>
                <p:cNvPr id="18522" name="Line 97"/>
                <p:cNvSpPr>
                  <a:spLocks noChangeShapeType="1"/>
                </p:cNvSpPr>
                <p:nvPr/>
              </p:nvSpPr>
              <p:spPr bwMode="auto">
                <a:xfrm>
                  <a:off x="3168" y="2400"/>
                  <a:ext cx="96" cy="0"/>
                </a:xfrm>
                <a:prstGeom prst="lin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 algn="ctr">
                    <a:spcBef>
                      <a:spcPct val="0"/>
                    </a:spcBef>
                  </a:pPr>
                  <a:endParaRPr lang="en-GB" sz="1200" b="1">
                    <a:solidFill>
                      <a:srgbClr val="0A0AB2"/>
                    </a:solidFill>
                    <a:latin typeface="Arial Unicode MS" pitchFamily="34" charset="-128"/>
                  </a:endParaRPr>
                </a:p>
              </p:txBody>
            </p:sp>
          </p:grpSp>
        </p:grpSp>
      </p:grpSp>
      <p:sp>
        <p:nvSpPr>
          <p:cNvPr id="18442" name="Rectangle 142"/>
          <p:cNvSpPr>
            <a:spLocks noChangeArrowheads="1"/>
          </p:cNvSpPr>
          <p:nvPr/>
        </p:nvSpPr>
        <p:spPr bwMode="auto">
          <a:xfrm>
            <a:off x="2939684" y="1844675"/>
            <a:ext cx="102271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50000"/>
              </a:spcBef>
              <a:defRPr sz="1600"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hlink"/>
              </a:buClr>
              <a:buChar char="•"/>
              <a:defRPr sz="1600"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400"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 dirty="0">
                <a:solidFill>
                  <a:srgbClr val="3333FF"/>
                </a:solidFill>
              </a:rPr>
              <a:t>Store in Cradle</a:t>
            </a:r>
          </a:p>
        </p:txBody>
      </p:sp>
      <p:sp>
        <p:nvSpPr>
          <p:cNvPr id="18443" name="Rectangle 147"/>
          <p:cNvSpPr>
            <a:spLocks noChangeArrowheads="1"/>
          </p:cNvSpPr>
          <p:nvPr/>
        </p:nvSpPr>
        <p:spPr bwMode="auto">
          <a:xfrm>
            <a:off x="685800" y="2301875"/>
            <a:ext cx="1065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50000"/>
              </a:spcBef>
              <a:defRPr sz="1600">
                <a:solidFill>
                  <a:srgbClr val="00000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hlink"/>
              </a:buClr>
              <a:buChar char="•"/>
              <a:defRPr sz="1600">
                <a:solidFill>
                  <a:srgbClr val="00000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hlink"/>
              </a:buClr>
              <a:buChar char="•"/>
              <a:defRPr sz="1400">
                <a:solidFill>
                  <a:srgbClr val="00000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400">
                <a:solidFill>
                  <a:srgbClr val="3366FF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 dirty="0">
                <a:solidFill>
                  <a:srgbClr val="3333FF"/>
                </a:solidFill>
              </a:rPr>
              <a:t>Database items</a:t>
            </a:r>
          </a:p>
        </p:txBody>
      </p:sp>
      <p:sp>
        <p:nvSpPr>
          <p:cNvPr id="18444" name="Line 7"/>
          <p:cNvSpPr>
            <a:spLocks noChangeShapeType="1"/>
          </p:cNvSpPr>
          <p:nvPr/>
        </p:nvSpPr>
        <p:spPr bwMode="auto">
          <a:xfrm flipV="1">
            <a:off x="4038600" y="3022600"/>
            <a:ext cx="1447800" cy="0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486401" y="2759076"/>
            <a:ext cx="1879294" cy="1893332"/>
            <a:chOff x="5486401" y="2667001"/>
            <a:chExt cx="1879294" cy="1893332"/>
          </a:xfrm>
        </p:grpSpPr>
        <p:sp>
          <p:nvSpPr>
            <p:cNvPr id="18477" name="Rectangle 52"/>
            <p:cNvSpPr>
              <a:spLocks noChangeArrowheads="1"/>
            </p:cNvSpPr>
            <p:nvPr/>
          </p:nvSpPr>
          <p:spPr bwMode="auto">
            <a:xfrm>
              <a:off x="6248401" y="4191001"/>
              <a:ext cx="11172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200" dirty="0">
                  <a:solidFill>
                    <a:srgbClr val="3333FF"/>
                  </a:solidFill>
                </a:rPr>
                <a:t>Store in </a:t>
              </a:r>
              <a:r>
                <a:rPr lang="en-GB" altLang="en-US" sz="1200" dirty="0">
                  <a:solidFill>
                    <a:srgbClr val="3333FF"/>
                  </a:solidFill>
                </a:rPr>
                <a:t>external</a:t>
              </a:r>
              <a:endParaRPr lang="en-GB" altLang="en-US" sz="1200" dirty="0">
                <a:solidFill>
                  <a:srgbClr val="3333FF"/>
                </a:solidFill>
              </a:endParaRPr>
            </a:p>
            <a:p>
              <a:pPr>
                <a:spcBef>
                  <a:spcPct val="0"/>
                </a:spcBef>
              </a:pPr>
              <a:r>
                <a:rPr lang="en-GB" altLang="en-US" sz="1200" dirty="0">
                  <a:solidFill>
                    <a:srgbClr val="3333FF"/>
                  </a:solidFill>
                </a:rPr>
                <a:t>tool </a:t>
              </a:r>
              <a:r>
                <a:rPr lang="en-GB" altLang="en-US" sz="1200" dirty="0">
                  <a:solidFill>
                    <a:srgbClr val="3333FF"/>
                  </a:solidFill>
                </a:rPr>
                <a:t>databases</a:t>
              </a:r>
            </a:p>
          </p:txBody>
        </p:sp>
        <p:grpSp>
          <p:nvGrpSpPr>
            <p:cNvPr id="18478" name="Group 167"/>
            <p:cNvGrpSpPr>
              <a:grpSpLocks/>
            </p:cNvGrpSpPr>
            <p:nvPr/>
          </p:nvGrpSpPr>
          <p:grpSpPr bwMode="auto">
            <a:xfrm>
              <a:off x="5638801" y="3048001"/>
              <a:ext cx="1701800" cy="1066800"/>
              <a:chOff x="3552" y="1920"/>
              <a:chExt cx="1072" cy="672"/>
            </a:xfrm>
          </p:grpSpPr>
          <p:sp>
            <p:nvSpPr>
              <p:cNvPr id="18480" name="Line 54"/>
              <p:cNvSpPr>
                <a:spLocks noChangeShapeType="1"/>
              </p:cNvSpPr>
              <p:nvPr/>
            </p:nvSpPr>
            <p:spPr bwMode="auto">
              <a:xfrm flipH="1">
                <a:off x="3749" y="2016"/>
                <a:ext cx="43" cy="244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18481" name="Line 55"/>
              <p:cNvSpPr>
                <a:spLocks noChangeShapeType="1"/>
              </p:cNvSpPr>
              <p:nvPr/>
            </p:nvSpPr>
            <p:spPr bwMode="auto">
              <a:xfrm>
                <a:off x="3936" y="2016"/>
                <a:ext cx="153" cy="244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18482" name="Line 56"/>
              <p:cNvSpPr>
                <a:spLocks noChangeShapeType="1"/>
              </p:cNvSpPr>
              <p:nvPr/>
            </p:nvSpPr>
            <p:spPr bwMode="auto">
              <a:xfrm flipH="1" flipV="1">
                <a:off x="4128" y="1968"/>
                <a:ext cx="193" cy="90"/>
              </a:xfrm>
              <a:prstGeom prst="line">
                <a:avLst/>
              </a:prstGeom>
              <a:noFill/>
              <a:ln w="127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grpSp>
            <p:nvGrpSpPr>
              <p:cNvPr id="18483" name="Group 58"/>
              <p:cNvGrpSpPr>
                <a:grpSpLocks/>
              </p:cNvGrpSpPr>
              <p:nvPr/>
            </p:nvGrpSpPr>
            <p:grpSpPr bwMode="auto">
              <a:xfrm flipH="1">
                <a:off x="3552" y="2256"/>
                <a:ext cx="304" cy="336"/>
                <a:chOff x="4608" y="1680"/>
                <a:chExt cx="304" cy="336"/>
              </a:xfrm>
            </p:grpSpPr>
            <p:sp>
              <p:nvSpPr>
                <p:cNvPr id="18506" name="Oval 59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7" name="Rectangle 60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8" name="Oval 61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9" name="Rectangle 62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10" name="Oval 63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11" name="Line 64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512" name="Line 65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484" name="Group 74"/>
              <p:cNvGrpSpPr>
                <a:grpSpLocks/>
              </p:cNvGrpSpPr>
              <p:nvPr/>
            </p:nvGrpSpPr>
            <p:grpSpPr bwMode="auto">
              <a:xfrm flipH="1">
                <a:off x="4320" y="1920"/>
                <a:ext cx="304" cy="336"/>
                <a:chOff x="4608" y="1680"/>
                <a:chExt cx="304" cy="336"/>
              </a:xfrm>
            </p:grpSpPr>
            <p:sp>
              <p:nvSpPr>
                <p:cNvPr id="18499" name="Oval 75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0" name="Rectangle 76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1" name="Oval 77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2" name="Rectangle 78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3" name="Oval 79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04" name="Line 80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505" name="Line 81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485" name="Group 151"/>
              <p:cNvGrpSpPr>
                <a:grpSpLocks/>
              </p:cNvGrpSpPr>
              <p:nvPr/>
            </p:nvGrpSpPr>
            <p:grpSpPr bwMode="auto">
              <a:xfrm>
                <a:off x="3984" y="2256"/>
                <a:ext cx="304" cy="336"/>
                <a:chOff x="4224" y="2326"/>
                <a:chExt cx="304" cy="336"/>
              </a:xfrm>
            </p:grpSpPr>
            <p:grpSp>
              <p:nvGrpSpPr>
                <p:cNvPr id="18486" name="Group 66"/>
                <p:cNvGrpSpPr>
                  <a:grpSpLocks/>
                </p:cNvGrpSpPr>
                <p:nvPr/>
              </p:nvGrpSpPr>
              <p:grpSpPr bwMode="auto">
                <a:xfrm flipH="1">
                  <a:off x="4224" y="2326"/>
                  <a:ext cx="304" cy="336"/>
                  <a:chOff x="4608" y="1680"/>
                  <a:chExt cx="304" cy="336"/>
                </a:xfrm>
              </p:grpSpPr>
              <p:sp>
                <p:nvSpPr>
                  <p:cNvPr id="1849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915"/>
                    <a:ext cx="303" cy="101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3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71"/>
                    <a:ext cx="303" cy="196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4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14"/>
                    <a:ext cx="303" cy="100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5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730"/>
                    <a:ext cx="303" cy="39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6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680"/>
                    <a:ext cx="303" cy="101"/>
                  </a:xfrm>
                  <a:prstGeom prst="ellipse">
                    <a:avLst/>
                  </a:prstGeom>
                  <a:solidFill>
                    <a:srgbClr val="FFCC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97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4912" y="1735"/>
                    <a:ext cx="0" cy="2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498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1735"/>
                    <a:ext cx="0" cy="23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487" name="Group 117"/>
                <p:cNvGrpSpPr>
                  <a:grpSpLocks/>
                </p:cNvGrpSpPr>
                <p:nvPr/>
              </p:nvGrpSpPr>
              <p:grpSpPr bwMode="auto">
                <a:xfrm>
                  <a:off x="4282" y="2406"/>
                  <a:ext cx="192" cy="192"/>
                  <a:chOff x="3120" y="2256"/>
                  <a:chExt cx="192" cy="192"/>
                </a:xfrm>
              </p:grpSpPr>
              <p:sp>
                <p:nvSpPr>
                  <p:cNvPr id="18488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25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>
                    <a:lvl1pPr eaLnBrk="0" hangingPunct="0">
                      <a:spcBef>
                        <a:spcPct val="50000"/>
                      </a:spcBef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1pPr>
                    <a:lvl2pPr marL="742950" indent="-285750" eaLnBrk="0" hangingPunct="0">
                      <a:spcBef>
                        <a:spcPct val="4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2pPr>
                    <a:lvl3pPr marL="11430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600">
                        <a:solidFill>
                          <a:schemeClr val="tx1"/>
                        </a:solidFill>
                        <a:latin typeface="Arial Unicode MS" pitchFamily="34" charset="-128"/>
                      </a:defRPr>
                    </a:lvl3pPr>
                    <a:lvl4pPr marL="1600200" indent="-228600" eaLnBrk="0" hangingPunct="0">
                      <a:spcBef>
                        <a:spcPct val="3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000000"/>
                        </a:solidFill>
                        <a:latin typeface="Arial Unicode MS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1400">
                        <a:solidFill>
                          <a:srgbClr val="3366FF"/>
                        </a:solidFill>
                        <a:latin typeface="Arial Unicode MS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8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304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GB"/>
                  </a:p>
                </p:txBody>
              </p:sp>
              <p:sp>
                <p:nvSpPr>
                  <p:cNvPr id="18490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352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GB"/>
                  </a:p>
                </p:txBody>
              </p:sp>
              <p:sp>
                <p:nvSpPr>
                  <p:cNvPr id="18491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400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 anchor="ctr"/>
                  <a:lstStyle/>
                  <a:p>
                    <a:endParaRPr lang="en-GB"/>
                  </a:p>
                </p:txBody>
              </p:sp>
            </p:grpSp>
          </p:grpSp>
        </p:grpSp>
        <p:sp>
          <p:nvSpPr>
            <p:cNvPr id="18479" name="Rectangle 57"/>
            <p:cNvSpPr>
              <a:spLocks noChangeArrowheads="1"/>
            </p:cNvSpPr>
            <p:nvPr/>
          </p:nvSpPr>
          <p:spPr bwMode="auto">
            <a:xfrm>
              <a:off x="5486401" y="2667001"/>
              <a:ext cx="1066800" cy="52863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External</a:t>
              </a:r>
              <a:br>
                <a:rPr lang="en-GB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</a:br>
              <a:r>
                <a:rPr lang="en-GB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Tool</a:t>
              </a:r>
              <a:endParaRPr lang="zh-CN" altLang="en-GB" sz="1200" b="1" dirty="0">
                <a:solidFill>
                  <a:srgbClr val="0A0AB2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3902075"/>
            <a:ext cx="2028825" cy="1584325"/>
            <a:chOff x="457200" y="3810000"/>
            <a:chExt cx="2028825" cy="1584325"/>
          </a:xfrm>
        </p:grpSpPr>
        <p:sp>
          <p:nvSpPr>
            <p:cNvPr id="18447" name="Rectangle 21"/>
            <p:cNvSpPr>
              <a:spLocks noChangeArrowheads="1"/>
            </p:cNvSpPr>
            <p:nvPr/>
          </p:nvSpPr>
          <p:spPr bwMode="auto">
            <a:xfrm>
              <a:off x="1752600" y="5029200"/>
              <a:ext cx="73342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200">
                  <a:solidFill>
                    <a:srgbClr val="3333FF"/>
                  </a:solidFill>
                </a:rPr>
                <a:t>Project</a:t>
              </a:r>
            </a:p>
            <a:p>
              <a:pPr>
                <a:spcBef>
                  <a:spcPct val="0"/>
                </a:spcBef>
              </a:pPr>
              <a:r>
                <a:rPr lang="en-GB" altLang="en-US" sz="1200">
                  <a:solidFill>
                    <a:srgbClr val="3333FF"/>
                  </a:solidFill>
                </a:rPr>
                <a:t>Databases</a:t>
              </a:r>
            </a:p>
          </p:txBody>
        </p:sp>
        <p:sp>
          <p:nvSpPr>
            <p:cNvPr id="18448" name="Line 24"/>
            <p:cNvSpPr>
              <a:spLocks noChangeShapeType="1"/>
            </p:cNvSpPr>
            <p:nvPr/>
          </p:nvSpPr>
          <p:spPr bwMode="auto">
            <a:xfrm>
              <a:off x="1066800" y="4038600"/>
              <a:ext cx="304800" cy="838200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grpSp>
          <p:nvGrpSpPr>
            <p:cNvPr id="18449" name="Group 169"/>
            <p:cNvGrpSpPr>
              <a:grpSpLocks/>
            </p:cNvGrpSpPr>
            <p:nvPr/>
          </p:nvGrpSpPr>
          <p:grpSpPr bwMode="auto">
            <a:xfrm>
              <a:off x="457200" y="4114800"/>
              <a:ext cx="1778000" cy="1143000"/>
              <a:chOff x="288" y="2592"/>
              <a:chExt cx="1120" cy="720"/>
            </a:xfrm>
          </p:grpSpPr>
          <p:sp>
            <p:nvSpPr>
              <p:cNvPr id="18451" name="Line 23"/>
              <p:cNvSpPr>
                <a:spLocks noChangeShapeType="1"/>
              </p:cNvSpPr>
              <p:nvPr/>
            </p:nvSpPr>
            <p:spPr bwMode="auto">
              <a:xfrm flipH="1">
                <a:off x="480" y="2592"/>
                <a:ext cx="144" cy="480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18452" name="Line 25"/>
              <p:cNvSpPr>
                <a:spLocks noChangeShapeType="1"/>
              </p:cNvSpPr>
              <p:nvPr/>
            </p:nvSpPr>
            <p:spPr bwMode="auto">
              <a:xfrm flipH="1" flipV="1">
                <a:off x="768" y="2592"/>
                <a:ext cx="384" cy="336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grpSp>
            <p:nvGrpSpPr>
              <p:cNvPr id="18453" name="Group 27"/>
              <p:cNvGrpSpPr>
                <a:grpSpLocks/>
              </p:cNvGrpSpPr>
              <p:nvPr/>
            </p:nvGrpSpPr>
            <p:grpSpPr bwMode="auto">
              <a:xfrm flipH="1">
                <a:off x="1104" y="2784"/>
                <a:ext cx="304" cy="336"/>
                <a:chOff x="4608" y="1680"/>
                <a:chExt cx="304" cy="336"/>
              </a:xfrm>
            </p:grpSpPr>
            <p:sp>
              <p:nvSpPr>
                <p:cNvPr id="18470" name="Oval 28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1" name="Rectangle 29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2" name="Oval 30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3" name="Rectangle 31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4" name="Oval 32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5" name="Line 33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476" name="Line 34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454" name="Group 35"/>
              <p:cNvGrpSpPr>
                <a:grpSpLocks/>
              </p:cNvGrpSpPr>
              <p:nvPr/>
            </p:nvGrpSpPr>
            <p:grpSpPr bwMode="auto">
              <a:xfrm flipH="1">
                <a:off x="720" y="2976"/>
                <a:ext cx="304" cy="336"/>
                <a:chOff x="4608" y="1680"/>
                <a:chExt cx="304" cy="336"/>
              </a:xfrm>
            </p:grpSpPr>
            <p:sp>
              <p:nvSpPr>
                <p:cNvPr id="18463" name="Oval 36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4" name="Rectangle 37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5" name="Oval 38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6" name="Rectangle 39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7" name="Oval 40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8" name="Line 41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469" name="Line 42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455" name="Group 43"/>
              <p:cNvGrpSpPr>
                <a:grpSpLocks/>
              </p:cNvGrpSpPr>
              <p:nvPr/>
            </p:nvGrpSpPr>
            <p:grpSpPr bwMode="auto">
              <a:xfrm flipH="1">
                <a:off x="288" y="2976"/>
                <a:ext cx="304" cy="336"/>
                <a:chOff x="4608" y="1680"/>
                <a:chExt cx="304" cy="336"/>
              </a:xfrm>
            </p:grpSpPr>
            <p:sp>
              <p:nvSpPr>
                <p:cNvPr id="18456" name="Oval 44"/>
                <p:cNvSpPr>
                  <a:spLocks noChangeArrowheads="1"/>
                </p:cNvSpPr>
                <p:nvPr/>
              </p:nvSpPr>
              <p:spPr bwMode="auto">
                <a:xfrm>
                  <a:off x="4608" y="1915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7" name="Rectangle 45"/>
                <p:cNvSpPr>
                  <a:spLocks noChangeArrowheads="1"/>
                </p:cNvSpPr>
                <p:nvPr/>
              </p:nvSpPr>
              <p:spPr bwMode="auto">
                <a:xfrm>
                  <a:off x="4608" y="1771"/>
                  <a:ext cx="303" cy="196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8" name="Oval 46"/>
                <p:cNvSpPr>
                  <a:spLocks noChangeArrowheads="1"/>
                </p:cNvSpPr>
                <p:nvPr/>
              </p:nvSpPr>
              <p:spPr bwMode="auto">
                <a:xfrm>
                  <a:off x="4608" y="1714"/>
                  <a:ext cx="303" cy="100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9" name="Rectangle 47"/>
                <p:cNvSpPr>
                  <a:spLocks noChangeArrowheads="1"/>
                </p:cNvSpPr>
                <p:nvPr/>
              </p:nvSpPr>
              <p:spPr bwMode="auto">
                <a:xfrm>
                  <a:off x="4608" y="1730"/>
                  <a:ext cx="303" cy="39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0" name="Oval 48"/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303" cy="10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50000"/>
                    </a:spcBef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1pPr>
                  <a:lvl2pPr marL="742950" indent="-285750" eaLnBrk="0" hangingPunct="0">
                    <a:spcBef>
                      <a:spcPct val="4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rgbClr val="000000"/>
                      </a:solidFill>
                      <a:latin typeface="Arial Unicode MS" pitchFamily="34" charset="-128"/>
                    </a:defRPr>
                  </a:lvl2pPr>
                  <a:lvl3pPr marL="11430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 Unicode MS" pitchFamily="34" charset="-128"/>
                    </a:defRPr>
                  </a:lvl3pPr>
                  <a:lvl4pPr marL="1600200" indent="-228600" eaLnBrk="0" hangingPunct="0">
                    <a:spcBef>
                      <a:spcPct val="3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000000"/>
                      </a:solidFill>
                      <a:latin typeface="Arial Unicode MS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Char char="•"/>
                    <a:defRPr sz="1400">
                      <a:solidFill>
                        <a:srgbClr val="3366FF"/>
                      </a:solidFill>
                      <a:latin typeface="Arial Unicode MS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endParaRPr lang="en-US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1" name="Line 49"/>
                <p:cNvSpPr>
                  <a:spLocks noChangeShapeType="1"/>
                </p:cNvSpPr>
                <p:nvPr/>
              </p:nvSpPr>
              <p:spPr bwMode="auto">
                <a:xfrm>
                  <a:off x="4912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462" name="Line 50"/>
                <p:cNvSpPr>
                  <a:spLocks noChangeShapeType="1"/>
                </p:cNvSpPr>
                <p:nvPr/>
              </p:nvSpPr>
              <p:spPr bwMode="auto">
                <a:xfrm>
                  <a:off x="4608" y="1735"/>
                  <a:ext cx="0" cy="23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8450" name="Rectangle 26"/>
            <p:cNvSpPr>
              <a:spLocks noChangeArrowheads="1"/>
            </p:cNvSpPr>
            <p:nvPr/>
          </p:nvSpPr>
          <p:spPr bwMode="auto">
            <a:xfrm>
              <a:off x="685800" y="3810000"/>
              <a:ext cx="762000" cy="4048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>
                  <a:solidFill>
                    <a:srgbClr val="0A0AB2"/>
                  </a:solidFill>
                  <a:latin typeface="Arial Unicode MS" pitchFamily="34" charset="-128"/>
                </a:rPr>
                <a:t>CDS</a:t>
              </a:r>
            </a:p>
          </p:txBody>
        </p:sp>
      </p:grpSp>
      <p:sp>
        <p:nvSpPr>
          <p:cNvPr id="18436" name="Freeform 17"/>
          <p:cNvSpPr>
            <a:spLocks/>
          </p:cNvSpPr>
          <p:nvPr/>
        </p:nvSpPr>
        <p:spPr bwMode="auto">
          <a:xfrm>
            <a:off x="2022475" y="2073275"/>
            <a:ext cx="873125" cy="1524000"/>
          </a:xfrm>
          <a:custGeom>
            <a:avLst/>
            <a:gdLst>
              <a:gd name="T0" fmla="*/ 0 w 550"/>
              <a:gd name="T1" fmla="*/ 2147483647 h 960"/>
              <a:gd name="T2" fmla="*/ 2147483647 w 550"/>
              <a:gd name="T3" fmla="*/ 0 h 960"/>
              <a:gd name="T4" fmla="*/ 2147483647 w 550"/>
              <a:gd name="T5" fmla="*/ 2147483647 h 960"/>
              <a:gd name="T6" fmla="*/ 2147483647 w 550"/>
              <a:gd name="T7" fmla="*/ 2147483647 h 960"/>
              <a:gd name="T8" fmla="*/ 0 w 550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0" h="960">
                <a:moveTo>
                  <a:pt x="0" y="280"/>
                </a:moveTo>
                <a:lnTo>
                  <a:pt x="550" y="0"/>
                </a:lnTo>
                <a:lnTo>
                  <a:pt x="550" y="960"/>
                </a:lnTo>
                <a:lnTo>
                  <a:pt x="5" y="521"/>
                </a:lnTo>
                <a:lnTo>
                  <a:pt x="0" y="280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1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Cross References	3.5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n-GB" altLang="en-US" dirty="0" smtClean="0"/>
              <a:t>Items’ dependencies held in </a:t>
            </a:r>
            <a:r>
              <a:rPr lang="en-GB" altLang="en-US" sz="1700" i="1" dirty="0">
                <a:solidFill>
                  <a:srgbClr val="E60A0A"/>
                </a:solidFill>
              </a:rPr>
              <a:t>cross references</a:t>
            </a:r>
            <a:r>
              <a:rPr lang="en-GB" altLang="en-US" dirty="0"/>
              <a:t> (</a:t>
            </a:r>
            <a:r>
              <a:rPr lang="en-GB" altLang="en-US" sz="1700" i="1" dirty="0" err="1" smtClean="0">
                <a:solidFill>
                  <a:srgbClr val="E60A0A"/>
                </a:solidFill>
              </a:rPr>
              <a:t>xrefs</a:t>
            </a:r>
            <a:r>
              <a:rPr lang="en-GB" altLang="en-US" sz="1700" i="1" dirty="0" smtClean="0">
                <a:solidFill>
                  <a:srgbClr val="E60A0A"/>
                </a:solidFill>
              </a:rPr>
              <a:t> </a:t>
            </a:r>
            <a:r>
              <a:rPr lang="en-GB" altLang="en-US" dirty="0"/>
              <a:t>or</a:t>
            </a:r>
            <a:r>
              <a:rPr lang="en-GB" altLang="en-US" sz="1700" i="1" dirty="0" smtClean="0">
                <a:solidFill>
                  <a:srgbClr val="E60A0A"/>
                </a:solidFill>
              </a:rPr>
              <a:t> links</a:t>
            </a:r>
            <a:r>
              <a:rPr lang="en-GB" altLang="en-US" dirty="0"/>
              <a:t>):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GB" altLang="en-US" dirty="0" smtClean="0"/>
              <a:t>Link </a:t>
            </a:r>
            <a:r>
              <a:rPr lang="en-GB" altLang="en-US" sz="1700" i="1" dirty="0">
                <a:solidFill>
                  <a:srgbClr val="E60A0A"/>
                </a:solidFill>
              </a:rPr>
              <a:t>types</a:t>
            </a:r>
            <a:r>
              <a:rPr lang="en-GB" altLang="en-US" i="1" dirty="0" smtClean="0">
                <a:solidFill>
                  <a:schemeClr val="hlink"/>
                </a:solidFill>
              </a:rPr>
              <a:t> </a:t>
            </a:r>
            <a:r>
              <a:rPr lang="en-GB" altLang="en-US" dirty="0" smtClean="0"/>
              <a:t>for different types of dependency (optional)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GB" altLang="en-US" dirty="0" smtClean="0"/>
              <a:t>Link </a:t>
            </a:r>
            <a:r>
              <a:rPr lang="en-GB" altLang="en-US" sz="1700" i="1" dirty="0">
                <a:solidFill>
                  <a:srgbClr val="E60A0A"/>
                </a:solidFill>
              </a:rPr>
              <a:t>groups</a:t>
            </a:r>
            <a:r>
              <a:rPr lang="en-GB" altLang="en-US" dirty="0" smtClean="0"/>
              <a:t> of these types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GB" altLang="en-US" dirty="0" smtClean="0"/>
              <a:t>Link </a:t>
            </a:r>
            <a:r>
              <a:rPr lang="en-GB" altLang="en-US" sz="1700" i="1" dirty="0">
                <a:solidFill>
                  <a:srgbClr val="E60A0A"/>
                </a:solidFill>
              </a:rPr>
              <a:t>attributes</a:t>
            </a:r>
            <a:r>
              <a:rPr lang="en-GB" altLang="en-US" i="1" dirty="0" smtClean="0">
                <a:solidFill>
                  <a:schemeClr val="hlink"/>
                </a:solidFill>
              </a:rPr>
              <a:t>,</a:t>
            </a:r>
            <a:r>
              <a:rPr lang="en-GB" altLang="en-US" dirty="0" smtClean="0"/>
              <a:t> </a:t>
            </a:r>
            <a:r>
              <a:rPr lang="en-GB" altLang="en-US" smtClean="0"/>
              <a:t>to parameterise</a:t>
            </a:r>
            <a:r>
              <a:rPr lang="en-GB" altLang="en-US" dirty="0" smtClean="0"/>
              <a:t>, justify, characterise and explain cross references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GB" altLang="en-US" dirty="0" smtClean="0"/>
              <a:t>Link </a:t>
            </a:r>
            <a:r>
              <a:rPr lang="en-GB" altLang="en-US" sz="1700" i="1" dirty="0">
                <a:solidFill>
                  <a:srgbClr val="E60A0A"/>
                </a:solidFill>
              </a:rPr>
              <a:t>rules</a:t>
            </a:r>
            <a:r>
              <a:rPr lang="en-GB" altLang="en-US" dirty="0" smtClean="0"/>
              <a:t> define what can be linked, who can create/modify/delete links</a:t>
            </a:r>
          </a:p>
          <a:p>
            <a:pPr lvl="1" eaLnBrk="1" hangingPunct="1">
              <a:spcBef>
                <a:spcPts val="100"/>
              </a:spcBef>
              <a:spcAft>
                <a:spcPts val="0"/>
              </a:spcAft>
            </a:pPr>
            <a:r>
              <a:rPr lang="en-GB" altLang="en-US" dirty="0" smtClean="0"/>
              <a:t>Unidirectional, bi-directional and </a:t>
            </a:r>
            <a:r>
              <a:rPr lang="en-GB" altLang="en-US" sz="1700" i="1" dirty="0">
                <a:solidFill>
                  <a:srgbClr val="E60A0A"/>
                </a:solidFill>
              </a:rPr>
              <a:t>transitive</a:t>
            </a:r>
            <a:r>
              <a:rPr lang="en-GB" altLang="en-US" i="1" dirty="0" smtClean="0">
                <a:solidFill>
                  <a:schemeClr val="hlink"/>
                </a:solidFill>
              </a:rPr>
              <a:t> </a:t>
            </a:r>
            <a:r>
              <a:rPr lang="en-GB" altLang="en-US" dirty="0" smtClean="0"/>
              <a:t>(indirect) linking</a:t>
            </a:r>
          </a:p>
          <a:p>
            <a:pPr lvl="1" eaLnBrk="1" hangingPunct="1">
              <a:spcBef>
                <a:spcPts val="100"/>
              </a:spcBef>
            </a:pPr>
            <a:r>
              <a:rPr lang="en-GB" altLang="en-US" dirty="0" smtClean="0"/>
              <a:t>Link items: </a:t>
            </a:r>
            <a:r>
              <a:rPr lang="en-GB" altLang="en-US" sz="1700" i="1" dirty="0">
                <a:solidFill>
                  <a:srgbClr val="E60A0A"/>
                </a:solidFill>
              </a:rPr>
              <a:t>1:1</a:t>
            </a:r>
            <a:r>
              <a:rPr lang="en-GB" altLang="en-US" i="1" dirty="0" smtClean="0">
                <a:solidFill>
                  <a:schemeClr val="hlink"/>
                </a:solidFill>
              </a:rPr>
              <a:t>,</a:t>
            </a:r>
            <a:r>
              <a:rPr lang="en-GB" altLang="en-US" dirty="0" smtClean="0"/>
              <a:t> </a:t>
            </a:r>
            <a:r>
              <a:rPr lang="en-GB" altLang="en-US" sz="1700" i="1" dirty="0">
                <a:solidFill>
                  <a:srgbClr val="E60A0A"/>
                </a:solidFill>
              </a:rPr>
              <a:t>1:N</a:t>
            </a:r>
            <a:r>
              <a:rPr lang="en-GB" altLang="en-US" dirty="0" smtClean="0"/>
              <a:t>  or </a:t>
            </a:r>
            <a:r>
              <a:rPr lang="en-GB" altLang="en-US" sz="1700" i="1" dirty="0">
                <a:solidFill>
                  <a:srgbClr val="E60A0A"/>
                </a:solidFill>
              </a:rPr>
              <a:t>M:N</a:t>
            </a:r>
          </a:p>
        </p:txBody>
      </p:sp>
      <p:grpSp>
        <p:nvGrpSpPr>
          <p:cNvPr id="21509" name="Group 59"/>
          <p:cNvGrpSpPr>
            <a:grpSpLocks/>
          </p:cNvGrpSpPr>
          <p:nvPr/>
        </p:nvGrpSpPr>
        <p:grpSpPr bwMode="auto">
          <a:xfrm>
            <a:off x="457200" y="4953000"/>
            <a:ext cx="1776413" cy="1257300"/>
            <a:chOff x="287" y="3168"/>
            <a:chExt cx="1119" cy="792"/>
          </a:xfrm>
        </p:grpSpPr>
        <p:sp>
          <p:nvSpPr>
            <p:cNvPr id="21548" name="Rectangle 5"/>
            <p:cNvSpPr>
              <a:spLocks noChangeArrowheads="1"/>
            </p:cNvSpPr>
            <p:nvPr/>
          </p:nvSpPr>
          <p:spPr bwMode="auto">
            <a:xfrm>
              <a:off x="287" y="3168"/>
              <a:ext cx="1119" cy="79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200">
                <a:solidFill>
                  <a:schemeClr val="tx1"/>
                </a:solidFill>
              </a:endParaRPr>
            </a:p>
          </p:txBody>
        </p:sp>
        <p:grpSp>
          <p:nvGrpSpPr>
            <p:cNvPr id="21549" name="Group 57"/>
            <p:cNvGrpSpPr>
              <a:grpSpLocks/>
            </p:cNvGrpSpPr>
            <p:nvPr/>
          </p:nvGrpSpPr>
          <p:grpSpPr bwMode="auto">
            <a:xfrm>
              <a:off x="319" y="3223"/>
              <a:ext cx="1009" cy="276"/>
              <a:chOff x="319" y="3223"/>
              <a:chExt cx="1009" cy="276"/>
            </a:xfrm>
          </p:grpSpPr>
          <p:sp>
            <p:nvSpPr>
              <p:cNvPr id="21556" name="Rectangle 6"/>
              <p:cNvSpPr>
                <a:spLocks noChangeArrowheads="1"/>
              </p:cNvSpPr>
              <p:nvPr/>
            </p:nvSpPr>
            <p:spPr bwMode="auto">
              <a:xfrm>
                <a:off x="319" y="3223"/>
                <a:ext cx="382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60" tIns="36822" rIns="74960" bIns="36822">
                <a:spAutoFit/>
              </a:bodyPr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1200" b="0" dirty="0"/>
                  <a:t>Link</a:t>
                </a:r>
                <a:br>
                  <a:rPr lang="en-GB" altLang="en-US" sz="1200" b="0" dirty="0"/>
                </a:br>
                <a:r>
                  <a:rPr lang="en-GB" altLang="en-US" sz="1200" b="0" dirty="0"/>
                  <a:t>Types:</a:t>
                </a:r>
              </a:p>
            </p:txBody>
          </p:sp>
          <p:sp>
            <p:nvSpPr>
              <p:cNvPr id="21557" name="Rectangle 7"/>
              <p:cNvSpPr>
                <a:spLocks noChangeArrowheads="1"/>
              </p:cNvSpPr>
              <p:nvPr/>
            </p:nvSpPr>
            <p:spPr bwMode="auto">
              <a:xfrm>
                <a:off x="792" y="3244"/>
                <a:ext cx="265" cy="117"/>
              </a:xfrm>
              <a:prstGeom prst="rect">
                <a:avLst/>
              </a:prstGeom>
              <a:solidFill>
                <a:srgbClr val="E60A0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8" name="Rectangle 8"/>
              <p:cNvSpPr>
                <a:spLocks noChangeArrowheads="1"/>
              </p:cNvSpPr>
              <p:nvPr/>
            </p:nvSpPr>
            <p:spPr bwMode="auto">
              <a:xfrm>
                <a:off x="792" y="3368"/>
                <a:ext cx="265" cy="116"/>
              </a:xfrm>
              <a:prstGeom prst="rect">
                <a:avLst/>
              </a:prstGeom>
              <a:solidFill>
                <a:srgbClr val="DC0081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9" name="Rectangle 9"/>
              <p:cNvSpPr>
                <a:spLocks noChangeArrowheads="1"/>
              </p:cNvSpPr>
              <p:nvPr/>
            </p:nvSpPr>
            <p:spPr bwMode="auto">
              <a:xfrm>
                <a:off x="1063" y="3368"/>
                <a:ext cx="265" cy="116"/>
              </a:xfrm>
              <a:prstGeom prst="rect">
                <a:avLst/>
              </a:prstGeom>
              <a:solidFill>
                <a:srgbClr val="33993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60" name="Rectangle 14"/>
              <p:cNvSpPr>
                <a:spLocks noChangeArrowheads="1"/>
              </p:cNvSpPr>
              <p:nvPr/>
            </p:nvSpPr>
            <p:spPr bwMode="auto">
              <a:xfrm>
                <a:off x="1063" y="3244"/>
                <a:ext cx="265" cy="117"/>
              </a:xfrm>
              <a:prstGeom prst="rect">
                <a:avLst/>
              </a:prstGeom>
              <a:solidFill>
                <a:srgbClr val="1106E8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550" name="Group 58"/>
            <p:cNvGrpSpPr>
              <a:grpSpLocks/>
            </p:cNvGrpSpPr>
            <p:nvPr/>
          </p:nvGrpSpPr>
          <p:grpSpPr bwMode="auto">
            <a:xfrm>
              <a:off x="319" y="3576"/>
              <a:ext cx="1009" cy="308"/>
              <a:chOff x="319" y="3576"/>
              <a:chExt cx="1009" cy="308"/>
            </a:xfrm>
          </p:grpSpPr>
          <p:sp>
            <p:nvSpPr>
              <p:cNvPr id="21551" name="Rectangle 10"/>
              <p:cNvSpPr>
                <a:spLocks noChangeArrowheads="1"/>
              </p:cNvSpPr>
              <p:nvPr/>
            </p:nvSpPr>
            <p:spPr bwMode="auto">
              <a:xfrm>
                <a:off x="319" y="3576"/>
                <a:ext cx="435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60" tIns="36822" rIns="74960" bIns="36822">
                <a:spAutoFit/>
              </a:bodyPr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1200" b="0"/>
                  <a:t>Link</a:t>
                </a:r>
                <a:br>
                  <a:rPr lang="en-GB" altLang="en-US" sz="1200" b="0"/>
                </a:br>
                <a:r>
                  <a:rPr lang="en-GB" altLang="en-US" sz="1200" b="0"/>
                  <a:t>Groups:</a:t>
                </a:r>
              </a:p>
            </p:txBody>
          </p:sp>
          <p:sp>
            <p:nvSpPr>
              <p:cNvPr id="21552" name="Rectangle 11"/>
              <p:cNvSpPr>
                <a:spLocks noChangeArrowheads="1"/>
              </p:cNvSpPr>
              <p:nvPr/>
            </p:nvSpPr>
            <p:spPr bwMode="auto">
              <a:xfrm>
                <a:off x="792" y="3576"/>
                <a:ext cx="265" cy="116"/>
              </a:xfrm>
              <a:prstGeom prst="rect">
                <a:avLst/>
              </a:prstGeom>
              <a:solidFill>
                <a:srgbClr val="E60A0A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3" name="Rectangle 12"/>
              <p:cNvSpPr>
                <a:spLocks noChangeArrowheads="1"/>
              </p:cNvSpPr>
              <p:nvPr/>
            </p:nvSpPr>
            <p:spPr bwMode="auto">
              <a:xfrm>
                <a:off x="1063" y="3576"/>
                <a:ext cx="265" cy="116"/>
              </a:xfrm>
              <a:prstGeom prst="rect">
                <a:avLst/>
              </a:prstGeom>
              <a:solidFill>
                <a:srgbClr val="DC0081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4" name="Rectangle 13"/>
              <p:cNvSpPr>
                <a:spLocks noChangeArrowheads="1"/>
              </p:cNvSpPr>
              <p:nvPr/>
            </p:nvSpPr>
            <p:spPr bwMode="auto">
              <a:xfrm>
                <a:off x="792" y="3768"/>
                <a:ext cx="265" cy="116"/>
              </a:xfrm>
              <a:prstGeom prst="rect">
                <a:avLst/>
              </a:prstGeom>
              <a:solidFill>
                <a:srgbClr val="339933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55" name="Rectangle 15"/>
              <p:cNvSpPr>
                <a:spLocks noChangeArrowheads="1"/>
              </p:cNvSpPr>
              <p:nvPr/>
            </p:nvSpPr>
            <p:spPr bwMode="auto">
              <a:xfrm>
                <a:off x="1063" y="3768"/>
                <a:ext cx="265" cy="116"/>
              </a:xfrm>
              <a:prstGeom prst="rect">
                <a:avLst/>
              </a:prstGeom>
              <a:solidFill>
                <a:srgbClr val="1106E8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979612" y="3124200"/>
            <a:ext cx="6554788" cy="2895600"/>
            <a:chOff x="1979612" y="3124200"/>
            <a:chExt cx="6554788" cy="2895600"/>
          </a:xfrm>
        </p:grpSpPr>
        <p:grpSp>
          <p:nvGrpSpPr>
            <p:cNvPr id="21510" name="Group 19"/>
            <p:cNvGrpSpPr>
              <a:grpSpLocks/>
            </p:cNvGrpSpPr>
            <p:nvPr/>
          </p:nvGrpSpPr>
          <p:grpSpPr bwMode="auto">
            <a:xfrm>
              <a:off x="4800600" y="3581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44" name="Rectangle 20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45" name="Rectangle 21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46" name="Rectangle 22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47" name="Rectangle 23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sp>
          <p:nvSpPr>
            <p:cNvPr id="21511" name="Rectangle 24"/>
            <p:cNvSpPr>
              <a:spLocks noChangeArrowheads="1"/>
            </p:cNvSpPr>
            <p:nvPr/>
          </p:nvSpPr>
          <p:spPr bwMode="auto">
            <a:xfrm>
              <a:off x="1979612" y="449580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</a:pPr>
              <a:r>
                <a:rPr lang="en-GB" altLang="en-US" sz="1200" b="1" dirty="0">
                  <a:solidFill>
                    <a:srgbClr val="0A0AB2"/>
                  </a:solidFill>
                  <a:latin typeface="Arial Unicode MS" pitchFamily="34" charset="-128"/>
                </a:rPr>
                <a:t>Item A</a:t>
              </a:r>
            </a:p>
          </p:txBody>
        </p:sp>
        <p:sp>
          <p:nvSpPr>
            <p:cNvPr id="21512" name="Rectangle 25"/>
            <p:cNvSpPr>
              <a:spLocks noChangeArrowheads="1"/>
            </p:cNvSpPr>
            <p:nvPr/>
          </p:nvSpPr>
          <p:spPr bwMode="auto">
            <a:xfrm>
              <a:off x="5489575" y="567055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1200" b="1" dirty="0">
                  <a:solidFill>
                    <a:srgbClr val="0A0AB2"/>
                  </a:solidFill>
                </a:rPr>
                <a:t>Item B</a:t>
              </a:r>
            </a:p>
          </p:txBody>
        </p:sp>
        <p:sp>
          <p:nvSpPr>
            <p:cNvPr id="21513" name="Rectangle 26"/>
            <p:cNvSpPr>
              <a:spLocks noChangeArrowheads="1"/>
            </p:cNvSpPr>
            <p:nvPr/>
          </p:nvSpPr>
          <p:spPr bwMode="auto">
            <a:xfrm>
              <a:off x="6913562" y="3124200"/>
              <a:ext cx="854075" cy="330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1200" b="1" dirty="0">
                  <a:solidFill>
                    <a:srgbClr val="0A0AB2"/>
                  </a:solidFill>
                </a:rPr>
                <a:t>Item C</a:t>
              </a:r>
            </a:p>
          </p:txBody>
        </p:sp>
        <p:sp>
          <p:nvSpPr>
            <p:cNvPr id="21514" name="Freeform 27"/>
            <p:cNvSpPr>
              <a:spLocks/>
            </p:cNvSpPr>
            <p:nvPr/>
          </p:nvSpPr>
          <p:spPr bwMode="auto">
            <a:xfrm>
              <a:off x="6348412" y="3479801"/>
              <a:ext cx="923925" cy="2436446"/>
            </a:xfrm>
            <a:custGeom>
              <a:avLst/>
              <a:gdLst>
                <a:gd name="T0" fmla="*/ 0 w 721"/>
                <a:gd name="T1" fmla="*/ 1132 h 1801"/>
                <a:gd name="T2" fmla="*/ 379 w 721"/>
                <a:gd name="T3" fmla="*/ 890 h 1801"/>
                <a:gd name="T4" fmla="*/ 379 w 721"/>
                <a:gd name="T5" fmla="*/ 0 h 18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1" h="1801">
                  <a:moveTo>
                    <a:pt x="0" y="1800"/>
                  </a:moveTo>
                  <a:lnTo>
                    <a:pt x="720" y="1416"/>
                  </a:lnTo>
                  <a:lnTo>
                    <a:pt x="720" y="0"/>
                  </a:lnTo>
                </a:path>
              </a:pathLst>
            </a:custGeom>
            <a:noFill/>
            <a:ln w="25400" cap="rnd" cmpd="sng">
              <a:solidFill>
                <a:srgbClr val="0A0AB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5" name="Line 28"/>
            <p:cNvSpPr>
              <a:spLocks noChangeShapeType="1"/>
            </p:cNvSpPr>
            <p:nvPr/>
          </p:nvSpPr>
          <p:spPr bwMode="auto">
            <a:xfrm flipH="1" flipV="1">
              <a:off x="7272337" y="4632325"/>
              <a:ext cx="347663" cy="168275"/>
            </a:xfrm>
            <a:prstGeom prst="line">
              <a:avLst/>
            </a:prstGeom>
            <a:noFill/>
            <a:ln w="25400">
              <a:solidFill>
                <a:srgbClr val="0A0A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6" name="Freeform 29"/>
            <p:cNvSpPr>
              <a:spLocks/>
            </p:cNvSpPr>
            <p:nvPr/>
          </p:nvSpPr>
          <p:spPr bwMode="auto">
            <a:xfrm>
              <a:off x="6348412" y="3479800"/>
              <a:ext cx="739775" cy="2254250"/>
            </a:xfrm>
            <a:custGeom>
              <a:avLst/>
              <a:gdLst>
                <a:gd name="T0" fmla="*/ 0 w 577"/>
                <a:gd name="T1" fmla="*/ 1042 h 1657"/>
                <a:gd name="T2" fmla="*/ 304 w 577"/>
                <a:gd name="T3" fmla="*/ 830 h 1657"/>
                <a:gd name="T4" fmla="*/ 304 w 577"/>
                <a:gd name="T5" fmla="*/ 0 h 16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7" h="1657">
                  <a:moveTo>
                    <a:pt x="0" y="1656"/>
                  </a:moveTo>
                  <a:lnTo>
                    <a:pt x="576" y="1320"/>
                  </a:lnTo>
                  <a:lnTo>
                    <a:pt x="576" y="0"/>
                  </a:lnTo>
                </a:path>
              </a:pathLst>
            </a:custGeom>
            <a:noFill/>
            <a:ln w="25400" cap="rnd" cmpd="sng">
              <a:solidFill>
                <a:srgbClr val="DC008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7" name="Line 30"/>
            <p:cNvSpPr>
              <a:spLocks noChangeShapeType="1"/>
            </p:cNvSpPr>
            <p:nvPr/>
          </p:nvSpPr>
          <p:spPr bwMode="auto">
            <a:xfrm flipH="1" flipV="1">
              <a:off x="6778625" y="4360863"/>
              <a:ext cx="307975" cy="2540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8" name="Freeform 31"/>
            <p:cNvSpPr>
              <a:spLocks/>
            </p:cNvSpPr>
            <p:nvPr/>
          </p:nvSpPr>
          <p:spPr bwMode="auto">
            <a:xfrm>
              <a:off x="2817812" y="4618038"/>
              <a:ext cx="2873375" cy="1049338"/>
            </a:xfrm>
            <a:custGeom>
              <a:avLst/>
              <a:gdLst>
                <a:gd name="T0" fmla="*/ 0 w 1810"/>
                <a:gd name="T1" fmla="*/ 0 h 661"/>
                <a:gd name="T2" fmla="*/ 1345 w 1810"/>
                <a:gd name="T3" fmla="*/ 0 h 661"/>
                <a:gd name="T4" fmla="*/ 1810 w 1810"/>
                <a:gd name="T5" fmla="*/ 661 h 6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0" h="661">
                  <a:moveTo>
                    <a:pt x="0" y="0"/>
                  </a:moveTo>
                  <a:lnTo>
                    <a:pt x="1345" y="0"/>
                  </a:lnTo>
                  <a:lnTo>
                    <a:pt x="1810" y="661"/>
                  </a:lnTo>
                </a:path>
              </a:pathLst>
            </a:custGeom>
            <a:noFill/>
            <a:ln w="25400" cap="rnd" cmpd="sng">
              <a:solidFill>
                <a:srgbClr val="339933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9" name="Line 32"/>
            <p:cNvSpPr>
              <a:spLocks noChangeShapeType="1"/>
            </p:cNvSpPr>
            <p:nvPr/>
          </p:nvSpPr>
          <p:spPr bwMode="auto">
            <a:xfrm flipH="1">
              <a:off x="5019675" y="4451350"/>
              <a:ext cx="301625" cy="241300"/>
            </a:xfrm>
            <a:prstGeom prst="line">
              <a:avLst/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0" name="Line 33"/>
            <p:cNvSpPr>
              <a:spLocks noChangeShapeType="1"/>
            </p:cNvSpPr>
            <p:nvPr/>
          </p:nvSpPr>
          <p:spPr bwMode="auto">
            <a:xfrm flipH="1" flipV="1">
              <a:off x="3281362" y="3711575"/>
              <a:ext cx="404813" cy="13970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1" name="Freeform 34"/>
            <p:cNvSpPr>
              <a:spLocks/>
            </p:cNvSpPr>
            <p:nvPr/>
          </p:nvSpPr>
          <p:spPr bwMode="auto">
            <a:xfrm>
              <a:off x="2741612" y="3316288"/>
              <a:ext cx="4162425" cy="1179513"/>
            </a:xfrm>
            <a:custGeom>
              <a:avLst/>
              <a:gdLst>
                <a:gd name="T0" fmla="*/ 0 w 3169"/>
                <a:gd name="T1" fmla="*/ 614 h 817"/>
                <a:gd name="T2" fmla="*/ 348 w 3169"/>
                <a:gd name="T3" fmla="*/ 0 h 817"/>
                <a:gd name="T4" fmla="*/ 1795 w 3169"/>
                <a:gd name="T5" fmla="*/ 0 h 8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69" h="817">
                  <a:moveTo>
                    <a:pt x="0" y="816"/>
                  </a:moveTo>
                  <a:lnTo>
                    <a:pt x="615" y="0"/>
                  </a:lnTo>
                  <a:lnTo>
                    <a:pt x="3168" y="0"/>
                  </a:lnTo>
                </a:path>
              </a:pathLst>
            </a:custGeom>
            <a:noFill/>
            <a:ln w="25400" cap="rnd" cmpd="sng">
              <a:solidFill>
                <a:srgbClr val="DC008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2" name="Line 35"/>
            <p:cNvSpPr>
              <a:spLocks noChangeShapeType="1"/>
            </p:cNvSpPr>
            <p:nvPr/>
          </p:nvSpPr>
          <p:spPr bwMode="auto">
            <a:xfrm flipH="1">
              <a:off x="4533900" y="5249863"/>
              <a:ext cx="379413" cy="130175"/>
            </a:xfrm>
            <a:prstGeom prst="line">
              <a:avLst/>
            </a:prstGeom>
            <a:noFill/>
            <a:ln w="25400">
              <a:solidFill>
                <a:srgbClr val="E60A0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3" name="Freeform 36"/>
            <p:cNvSpPr>
              <a:spLocks/>
            </p:cNvSpPr>
            <p:nvPr/>
          </p:nvSpPr>
          <p:spPr bwMode="auto">
            <a:xfrm>
              <a:off x="2817812" y="4751388"/>
              <a:ext cx="2667000" cy="1046163"/>
            </a:xfrm>
            <a:custGeom>
              <a:avLst/>
              <a:gdLst>
                <a:gd name="T0" fmla="*/ 0 w 1629"/>
                <a:gd name="T1" fmla="*/ 1 h 659"/>
                <a:gd name="T2" fmla="*/ 1086 w 1629"/>
                <a:gd name="T3" fmla="*/ 0 h 659"/>
                <a:gd name="T4" fmla="*/ 1787 w 1629"/>
                <a:gd name="T5" fmla="*/ 659 h 6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29" h="659">
                  <a:moveTo>
                    <a:pt x="0" y="1"/>
                  </a:moveTo>
                  <a:lnTo>
                    <a:pt x="990" y="0"/>
                  </a:lnTo>
                  <a:lnTo>
                    <a:pt x="1629" y="659"/>
                  </a:lnTo>
                </a:path>
              </a:pathLst>
            </a:custGeom>
            <a:noFill/>
            <a:ln w="25400" cap="rnd" cmpd="sng">
              <a:solidFill>
                <a:srgbClr val="E60A0A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24" name="Group 37"/>
            <p:cNvGrpSpPr>
              <a:grpSpLocks/>
            </p:cNvGrpSpPr>
            <p:nvPr/>
          </p:nvGrpSpPr>
          <p:grpSpPr bwMode="auto">
            <a:xfrm>
              <a:off x="5867400" y="38100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40" name="Rectangle 38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41" name="Rectangle 39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42" name="Rectangle 40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43" name="Rectangle 41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grpSp>
          <p:nvGrpSpPr>
            <p:cNvPr id="21525" name="Group 42"/>
            <p:cNvGrpSpPr>
              <a:grpSpLocks/>
            </p:cNvGrpSpPr>
            <p:nvPr/>
          </p:nvGrpSpPr>
          <p:grpSpPr bwMode="auto">
            <a:xfrm>
              <a:off x="7620000" y="4343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36" name="Rectangle 43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37" name="Rectangle 44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38" name="Rectangle 45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39" name="Rectangle 4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grpSp>
          <p:nvGrpSpPr>
            <p:cNvPr id="21526" name="Group 47"/>
            <p:cNvGrpSpPr>
              <a:grpSpLocks/>
            </p:cNvGrpSpPr>
            <p:nvPr/>
          </p:nvGrpSpPr>
          <p:grpSpPr bwMode="auto">
            <a:xfrm>
              <a:off x="3657600" y="51054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32" name="Rectangle 48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33" name="Rectangle 49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34" name="Rectangle 50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35" name="Rectangle 51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  <p:grpSp>
          <p:nvGrpSpPr>
            <p:cNvPr id="21527" name="Group 52"/>
            <p:cNvGrpSpPr>
              <a:grpSpLocks/>
            </p:cNvGrpSpPr>
            <p:nvPr/>
          </p:nvGrpSpPr>
          <p:grpSpPr bwMode="auto">
            <a:xfrm>
              <a:off x="3581400" y="3505200"/>
              <a:ext cx="914400" cy="914400"/>
              <a:chOff x="1104" y="1824"/>
              <a:chExt cx="576" cy="576"/>
            </a:xfrm>
            <a:solidFill>
              <a:srgbClr val="1106E8"/>
            </a:solidFill>
          </p:grpSpPr>
          <p:sp>
            <p:nvSpPr>
              <p:cNvPr id="21528" name="Rectangle 53"/>
              <p:cNvSpPr>
                <a:spLocks noChangeArrowheads="1"/>
              </p:cNvSpPr>
              <p:nvPr/>
            </p:nvSpPr>
            <p:spPr bwMode="auto">
              <a:xfrm>
                <a:off x="1104" y="1824"/>
                <a:ext cx="576" cy="144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Reason</a:t>
                </a:r>
              </a:p>
            </p:txBody>
          </p:sp>
          <p:sp>
            <p:nvSpPr>
              <p:cNvPr id="21529" name="Rectangle 54"/>
              <p:cNvSpPr>
                <a:spLocks noChangeArrowheads="1"/>
              </p:cNvSpPr>
              <p:nvPr/>
            </p:nvSpPr>
            <p:spPr bwMode="auto">
              <a:xfrm>
                <a:off x="1104" y="1968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Rationale</a:t>
                </a:r>
              </a:p>
            </p:txBody>
          </p:sp>
          <p:sp>
            <p:nvSpPr>
              <p:cNvPr id="21530" name="Rectangle 55"/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Reference</a:t>
                </a:r>
              </a:p>
            </p:txBody>
          </p:sp>
          <p:sp>
            <p:nvSpPr>
              <p:cNvPr id="21531" name="Rectangle 5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576" cy="144"/>
              </a:xfrm>
              <a:prstGeom prst="rect">
                <a:avLst/>
              </a:prstGeom>
              <a:grpFill/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>
                <a:lvl1pPr eaLnBrk="0" hangingPunct="0">
                  <a:spcBef>
                    <a:spcPct val="50000"/>
                  </a:spcBef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spcBef>
                    <a:spcPct val="4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rgbClr val="000000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spcBef>
                    <a:spcPct val="3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000000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1400">
                    <a:solidFill>
                      <a:srgbClr val="3366FF"/>
                    </a:solidFill>
                    <a:latin typeface="Arial Unicode MS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GB" altLang="en-US" sz="1000" b="1">
                    <a:solidFill>
                      <a:schemeClr val="bg1"/>
                    </a:solidFill>
                  </a:rPr>
                  <a:t>Note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44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/>
              <a:t>Cross References: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With </a:t>
            </a:r>
            <a:r>
              <a:rPr lang="en-GB" altLang="en-US" dirty="0">
                <a:solidFill>
                  <a:srgbClr val="1106E8"/>
                </a:solidFill>
              </a:rPr>
              <a:t>transitive cross referencing</a:t>
            </a:r>
            <a:r>
              <a:rPr lang="en-GB" altLang="en-US" dirty="0" smtClean="0"/>
              <a:t>, Cradle automatically and transparently: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 smtClean="0"/>
              <a:t>Finds </a:t>
            </a:r>
            <a:r>
              <a:rPr lang="en-GB" altLang="en-US" sz="1700" i="1" dirty="0" smtClean="0">
                <a:solidFill>
                  <a:srgbClr val="E60A0A"/>
                </a:solidFill>
              </a:rPr>
              <a:t>indirectly</a:t>
            </a:r>
            <a:r>
              <a:rPr lang="en-GB" altLang="en-US" dirty="0" smtClean="0"/>
              <a:t> linked items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 smtClean="0"/>
              <a:t>By following </a:t>
            </a:r>
            <a:r>
              <a:rPr lang="en-GB" altLang="en-US" sz="1700" i="1" dirty="0">
                <a:solidFill>
                  <a:srgbClr val="E60A0A"/>
                </a:solidFill>
              </a:rPr>
              <a:t>chains</a:t>
            </a:r>
            <a:r>
              <a:rPr lang="en-GB" altLang="en-US" dirty="0" smtClean="0"/>
              <a:t> of multiple cross references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 smtClean="0"/>
              <a:t>Gives you </a:t>
            </a:r>
            <a:r>
              <a:rPr lang="en-GB" altLang="en-US" sz="1700" i="1" dirty="0" smtClean="0">
                <a:solidFill>
                  <a:srgbClr val="E60A0A"/>
                </a:solidFill>
              </a:rPr>
              <a:t>end-to-end</a:t>
            </a:r>
            <a:r>
              <a:rPr lang="en-GB" altLang="en-US" dirty="0" smtClean="0"/>
              <a:t>, </a:t>
            </a:r>
            <a:r>
              <a:rPr lang="en-GB" altLang="en-US" sz="1700" i="1" dirty="0">
                <a:solidFill>
                  <a:srgbClr val="E60A0A"/>
                </a:solidFill>
              </a:rPr>
              <a:t>cross-lifecycle</a:t>
            </a:r>
            <a:r>
              <a:rPr lang="en-GB" altLang="en-US" dirty="0" smtClean="0"/>
              <a:t>, traceability, </a:t>
            </a:r>
            <a:r>
              <a:rPr lang="en-GB" altLang="en-US" b="1" i="1" dirty="0"/>
              <a:t>very powerful</a:t>
            </a:r>
            <a:r>
              <a:rPr lang="en-GB" altLang="en-US" dirty="0" smtClean="0"/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98125" y="2592387"/>
            <a:ext cx="5707475" cy="3503613"/>
            <a:chOff x="998125" y="2592387"/>
            <a:chExt cx="5707475" cy="3503613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455325" y="2592387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</a:rPr>
                <a:t>User</a:t>
              </a:r>
              <a:br>
                <a:rPr lang="en-GB" altLang="en-US" sz="1000" b="1" dirty="0">
                  <a:solidFill>
                    <a:srgbClr val="1106E8"/>
                  </a:solidFill>
                </a:rPr>
              </a:br>
              <a:r>
                <a:rPr lang="en-GB" altLang="en-US" sz="1000" b="1" dirty="0">
                  <a:solidFill>
                    <a:srgbClr val="1106E8"/>
                  </a:solidFill>
                </a:rPr>
                <a:t>Requirements</a:t>
              </a: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1714817" y="337096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Use Cases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Analysis Models</a:t>
              </a: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233801" y="4928129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Architecture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Models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1974309" y="414954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System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Requirements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2493293" y="5706710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Design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Models</a:t>
              </a: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5217957" y="2592387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Acceptance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Criteria</a:t>
              </a: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4893593" y="3760258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Verifications</a:t>
              </a: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4504355" y="4928129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Integration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Tests</a:t>
              </a: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4244863" y="5706710"/>
              <a:ext cx="1037968" cy="38929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Unit / Module</a:t>
              </a:r>
              <a:b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</a:br>
              <a:r>
                <a:rPr lang="en-GB" altLang="en-US" sz="1000" b="1" dirty="0">
                  <a:solidFill>
                    <a:srgbClr val="1106E8"/>
                  </a:solidFill>
                  <a:latin typeface="Arial Unicode MS" pitchFamily="34" charset="-128"/>
                </a:rPr>
                <a:t>Tests</a:t>
              </a:r>
            </a:p>
          </p:txBody>
        </p:sp>
        <p:cxnSp>
          <p:nvCxnSpPr>
            <p:cNvPr id="22542" name="AutoShape 14"/>
            <p:cNvCxnSpPr>
              <a:cxnSpLocks noChangeShapeType="1"/>
              <a:stCxn id="22533" idx="2"/>
              <a:endCxn id="22534" idx="0"/>
            </p:cNvCxnSpPr>
            <p:nvPr/>
          </p:nvCxnSpPr>
          <p:spPr bwMode="auto">
            <a:xfrm>
              <a:off x="1974309" y="2981677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3" name="AutoShape 15"/>
            <p:cNvCxnSpPr>
              <a:cxnSpLocks noChangeShapeType="1"/>
              <a:stCxn id="22534" idx="2"/>
              <a:endCxn id="22536" idx="0"/>
            </p:cNvCxnSpPr>
            <p:nvPr/>
          </p:nvCxnSpPr>
          <p:spPr bwMode="auto">
            <a:xfrm>
              <a:off x="2233801" y="3760258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4" name="AutoShape 16"/>
            <p:cNvCxnSpPr>
              <a:cxnSpLocks noChangeShapeType="1"/>
              <a:stCxn id="22536" idx="2"/>
              <a:endCxn id="22535" idx="0"/>
            </p:cNvCxnSpPr>
            <p:nvPr/>
          </p:nvCxnSpPr>
          <p:spPr bwMode="auto">
            <a:xfrm>
              <a:off x="2493293" y="453883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5" name="AutoShape 17"/>
            <p:cNvCxnSpPr>
              <a:cxnSpLocks noChangeShapeType="1"/>
              <a:stCxn id="22535" idx="2"/>
              <a:endCxn id="22537" idx="0"/>
            </p:cNvCxnSpPr>
            <p:nvPr/>
          </p:nvCxnSpPr>
          <p:spPr bwMode="auto">
            <a:xfrm>
              <a:off x="2752784" y="531741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6" name="AutoShape 18"/>
            <p:cNvCxnSpPr>
              <a:cxnSpLocks noChangeShapeType="1"/>
              <a:stCxn id="22537" idx="3"/>
              <a:endCxn id="22541" idx="1"/>
            </p:cNvCxnSpPr>
            <p:nvPr/>
          </p:nvCxnSpPr>
          <p:spPr bwMode="auto">
            <a:xfrm>
              <a:off x="3531260" y="5901355"/>
              <a:ext cx="713603" cy="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7" name="AutoShape 19"/>
            <p:cNvCxnSpPr>
              <a:cxnSpLocks noChangeShapeType="1"/>
              <a:stCxn id="22541" idx="0"/>
              <a:endCxn id="22540" idx="2"/>
            </p:cNvCxnSpPr>
            <p:nvPr/>
          </p:nvCxnSpPr>
          <p:spPr bwMode="auto">
            <a:xfrm flipV="1">
              <a:off x="4763847" y="5317419"/>
              <a:ext cx="259492" cy="38929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8" name="AutoShape 20"/>
            <p:cNvCxnSpPr>
              <a:cxnSpLocks noChangeShapeType="1"/>
              <a:stCxn id="22540" idx="0"/>
              <a:endCxn id="22539" idx="2"/>
            </p:cNvCxnSpPr>
            <p:nvPr/>
          </p:nvCxnSpPr>
          <p:spPr bwMode="auto">
            <a:xfrm flipV="1">
              <a:off x="5023339" y="4149548"/>
              <a:ext cx="389238" cy="778581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9" name="AutoShape 21"/>
            <p:cNvCxnSpPr>
              <a:cxnSpLocks noChangeShapeType="1"/>
              <a:stCxn id="22539" idx="0"/>
              <a:endCxn id="22538" idx="2"/>
            </p:cNvCxnSpPr>
            <p:nvPr/>
          </p:nvCxnSpPr>
          <p:spPr bwMode="auto">
            <a:xfrm flipV="1">
              <a:off x="5412576" y="2981677"/>
              <a:ext cx="324365" cy="778581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0" name="AutoShape 22"/>
            <p:cNvCxnSpPr>
              <a:cxnSpLocks noChangeShapeType="1"/>
              <a:stCxn id="22533" idx="3"/>
              <a:endCxn id="22538" idx="1"/>
            </p:cNvCxnSpPr>
            <p:nvPr/>
          </p:nvCxnSpPr>
          <p:spPr bwMode="auto">
            <a:xfrm>
              <a:off x="2493293" y="2787032"/>
              <a:ext cx="2724665" cy="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1" name="AutoShape 23"/>
            <p:cNvCxnSpPr>
              <a:cxnSpLocks noChangeShapeType="1"/>
              <a:stCxn id="22534" idx="3"/>
              <a:endCxn id="22539" idx="1"/>
            </p:cNvCxnSpPr>
            <p:nvPr/>
          </p:nvCxnSpPr>
          <p:spPr bwMode="auto">
            <a:xfrm>
              <a:off x="2752784" y="3565613"/>
              <a:ext cx="2140808" cy="38929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2" name="AutoShape 24"/>
            <p:cNvCxnSpPr>
              <a:cxnSpLocks noChangeShapeType="1"/>
              <a:stCxn id="22536" idx="3"/>
              <a:endCxn id="22539" idx="1"/>
            </p:cNvCxnSpPr>
            <p:nvPr/>
          </p:nvCxnSpPr>
          <p:spPr bwMode="auto">
            <a:xfrm flipV="1">
              <a:off x="3012276" y="3954903"/>
              <a:ext cx="1881316" cy="38929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3" name="AutoShape 25"/>
            <p:cNvCxnSpPr>
              <a:cxnSpLocks noChangeShapeType="1"/>
              <a:stCxn id="22535" idx="3"/>
              <a:endCxn id="22540" idx="1"/>
            </p:cNvCxnSpPr>
            <p:nvPr/>
          </p:nvCxnSpPr>
          <p:spPr bwMode="auto">
            <a:xfrm>
              <a:off x="3271768" y="5122774"/>
              <a:ext cx="1232586" cy="0"/>
            </a:xfrm>
            <a:prstGeom prst="straightConnector1">
              <a:avLst/>
            </a:prstGeom>
            <a:noFill/>
            <a:ln w="12700">
              <a:solidFill>
                <a:srgbClr val="E60A0A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54" name="Rectangle 26"/>
            <p:cNvSpPr>
              <a:spLocks noChangeArrowheads="1"/>
            </p:cNvSpPr>
            <p:nvPr/>
          </p:nvSpPr>
          <p:spPr bwMode="auto">
            <a:xfrm>
              <a:off x="3295703" y="2822176"/>
              <a:ext cx="1381789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>
                  <a:solidFill>
                    <a:srgbClr val="E60A0A"/>
                  </a:solidFill>
                </a:rPr>
                <a:t>Transitive </a:t>
              </a:r>
              <a:r>
                <a:rPr lang="en-GB" altLang="en-US" sz="1050" b="0" dirty="0" smtClean="0">
                  <a:solidFill>
                    <a:srgbClr val="E60A0A"/>
                  </a:solidFill>
                </a:rPr>
                <a:t>relationships</a:t>
              </a:r>
              <a:endParaRPr lang="en-GB" altLang="en-US" sz="1050" b="0" dirty="0">
                <a:solidFill>
                  <a:srgbClr val="E60A0A"/>
                </a:solidFill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>
              <a:off x="3131725" y="3876504"/>
              <a:ext cx="1306448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00" dirty="0">
                  <a:solidFill>
                    <a:srgbClr val="E60A0A"/>
                  </a:solidFill>
                </a:rPr>
                <a:t>Transitive </a:t>
              </a:r>
              <a:r>
                <a:rPr lang="en-GB" altLang="en-US" sz="1000" dirty="0" smtClean="0">
                  <a:solidFill>
                    <a:srgbClr val="E60A0A"/>
                  </a:solidFill>
                </a:rPr>
                <a:t>relationships</a:t>
              </a:r>
              <a:endParaRPr lang="en-GB" altLang="en-US" sz="1000" dirty="0">
                <a:solidFill>
                  <a:srgbClr val="E60A0A"/>
                </a:solidFill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/>
          </p:nvSpPr>
          <p:spPr bwMode="auto">
            <a:xfrm>
              <a:off x="3499201" y="4800600"/>
              <a:ext cx="71654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GB" altLang="en-US" sz="1000" dirty="0" smtClean="0">
                  <a:solidFill>
                    <a:srgbClr val="E60A0A"/>
                  </a:solidFill>
                </a:rPr>
                <a:t>Transitive</a:t>
              </a:r>
            </a:p>
            <a:p>
              <a:pPr algn="ctr">
                <a:spcBef>
                  <a:spcPct val="0"/>
                </a:spcBef>
              </a:pPr>
              <a:r>
                <a:rPr lang="en-GB" altLang="en-US" sz="1000" dirty="0" smtClean="0">
                  <a:solidFill>
                    <a:srgbClr val="E60A0A"/>
                  </a:solidFill>
                </a:rPr>
                <a:t>relationships</a:t>
              </a:r>
              <a:endParaRPr lang="en-GB" altLang="en-US" sz="1000" dirty="0">
                <a:solidFill>
                  <a:srgbClr val="E60A0A"/>
                </a:solidFill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5678075" y="32901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 smtClean="0">
                  <a:solidFill>
                    <a:srgbClr val="008000"/>
                  </a:solidFill>
                </a:rPr>
                <a:t>Cross references</a:t>
              </a:r>
              <a:endParaRPr lang="en-GB" altLang="en-US" sz="1050" b="0" dirty="0">
                <a:solidFill>
                  <a:srgbClr val="008000"/>
                </a:solidFill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5282831" y="4458047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 smtClean="0">
                  <a:solidFill>
                    <a:srgbClr val="008000"/>
                  </a:solidFill>
                </a:rPr>
                <a:t>Cross references</a:t>
              </a:r>
              <a:endParaRPr lang="en-GB" altLang="en-US" sz="1050" b="0" dirty="0">
                <a:solidFill>
                  <a:srgbClr val="008000"/>
                </a:solidFill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4954175" y="54491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 smtClean="0">
                  <a:solidFill>
                    <a:srgbClr val="008000"/>
                  </a:solidFill>
                </a:rPr>
                <a:t>Cross references</a:t>
              </a:r>
              <a:endParaRPr lang="en-GB" altLang="en-US" sz="1050" b="0" dirty="0">
                <a:solidFill>
                  <a:srgbClr val="008000"/>
                </a:solidFill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1741075" y="544282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 smtClean="0">
                  <a:solidFill>
                    <a:srgbClr val="008000"/>
                  </a:solidFill>
                </a:rPr>
                <a:t>Cross references</a:t>
              </a:r>
              <a:endParaRPr lang="en-GB" altLang="en-US" sz="1050" b="0" dirty="0">
                <a:solidFill>
                  <a:srgbClr val="008000"/>
                </a:solidFill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1465468" y="4680297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 smtClean="0">
                  <a:solidFill>
                    <a:srgbClr val="008000"/>
                  </a:solidFill>
                </a:rPr>
                <a:t>Cross references</a:t>
              </a:r>
              <a:endParaRPr lang="en-GB" altLang="en-US" sz="1050" b="0" dirty="0">
                <a:solidFill>
                  <a:srgbClr val="008000"/>
                </a:solidFill>
              </a:endParaRPr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1216406" y="389342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 smtClean="0">
                  <a:solidFill>
                    <a:srgbClr val="008000"/>
                  </a:solidFill>
                </a:rPr>
                <a:t>Cross references</a:t>
              </a:r>
              <a:endParaRPr lang="en-GB" altLang="en-US" sz="1050" b="0" dirty="0">
                <a:solidFill>
                  <a:srgbClr val="008000"/>
                </a:solidFill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998125" y="3125075"/>
              <a:ext cx="102752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50000"/>
                </a:spcBef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hlink"/>
                </a:buClr>
                <a:buChar char="•"/>
                <a:defRPr sz="1600">
                  <a:solidFill>
                    <a:srgbClr val="000000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spcBef>
                  <a:spcPct val="30000"/>
                </a:spcBef>
                <a:buClr>
                  <a:schemeClr val="hlink"/>
                </a:buClr>
                <a:buChar char="•"/>
                <a:defRPr sz="1400">
                  <a:solidFill>
                    <a:srgbClr val="000000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1400">
                  <a:solidFill>
                    <a:srgbClr val="3366FF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050" b="0" dirty="0" smtClean="0">
                  <a:solidFill>
                    <a:srgbClr val="008000"/>
                  </a:solidFill>
                </a:rPr>
                <a:t>Cross references</a:t>
              </a:r>
              <a:endParaRPr lang="en-GB" altLang="en-US" sz="1050" b="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2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Architecture	3.6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Cradle manages information in </a:t>
            </a:r>
            <a:r>
              <a:rPr lang="en-GB" i="1" noProof="0" dirty="0" smtClean="0">
                <a:solidFill>
                  <a:srgbClr val="E60A0A"/>
                </a:solidFill>
              </a:rPr>
              <a:t>projects</a:t>
            </a:r>
            <a:r>
              <a:rPr lang="en-GB" noProof="0" dirty="0" smtClean="0"/>
              <a:t>:</a:t>
            </a:r>
          </a:p>
          <a:p>
            <a:pPr lvl="1"/>
            <a:r>
              <a:rPr lang="en-GB" noProof="0" dirty="0" smtClean="0"/>
              <a:t>Each in a </a:t>
            </a:r>
            <a:r>
              <a:rPr lang="en-GB" i="1" noProof="0" dirty="0" smtClean="0">
                <a:solidFill>
                  <a:srgbClr val="E60A0A"/>
                </a:solidFill>
              </a:rPr>
              <a:t>project database </a:t>
            </a:r>
            <a:r>
              <a:rPr lang="en-GB" noProof="0" dirty="0" smtClean="0"/>
              <a:t>(PDB)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With a user-defined structure (</a:t>
            </a:r>
            <a:r>
              <a:rPr lang="en-GB" i="1" dirty="0" smtClean="0">
                <a:solidFill>
                  <a:srgbClr val="E60A0A"/>
                </a:solidFill>
              </a:rPr>
              <a:t>schema</a:t>
            </a:r>
            <a:r>
              <a:rPr lang="en-GB" dirty="0" smtClean="0"/>
              <a:t>)</a:t>
            </a:r>
            <a:endParaRPr lang="en-GB" noProof="0" dirty="0" smtClean="0"/>
          </a:p>
          <a:p>
            <a:pPr lvl="1">
              <a:spcBef>
                <a:spcPts val="0"/>
              </a:spcBef>
            </a:pPr>
            <a:r>
              <a:rPr lang="en-GB" noProof="0" dirty="0" smtClean="0"/>
              <a:t>Using a client-server architecture:</a:t>
            </a:r>
          </a:p>
          <a:p>
            <a:pPr lvl="1">
              <a:spcBef>
                <a:spcPts val="0"/>
              </a:spcBef>
            </a:pPr>
            <a:r>
              <a:rPr lang="en-GB" noProof="0" dirty="0" smtClean="0"/>
              <a:t>Optional custom </a:t>
            </a:r>
            <a:r>
              <a:rPr lang="en-GB" i="1" noProof="0" dirty="0" smtClean="0">
                <a:solidFill>
                  <a:srgbClr val="E60A0A"/>
                </a:solidFill>
              </a:rPr>
              <a:t>web UIs</a:t>
            </a:r>
          </a:p>
          <a:p>
            <a:pPr>
              <a:spcBef>
                <a:spcPts val="3600"/>
              </a:spcBef>
            </a:pPr>
            <a:r>
              <a:rPr lang="en-GB" noProof="0" dirty="0" smtClean="0"/>
              <a:t>Industrial strength:</a:t>
            </a:r>
          </a:p>
          <a:p>
            <a:pPr lvl="1"/>
            <a:r>
              <a:rPr lang="en-GB" noProof="0" dirty="0" smtClean="0"/>
              <a:t>Multi-user (8,192)</a:t>
            </a:r>
          </a:p>
          <a:p>
            <a:pPr lvl="1">
              <a:spcBef>
                <a:spcPts val="0"/>
              </a:spcBef>
            </a:pPr>
            <a:r>
              <a:rPr lang="en-GB" noProof="0" dirty="0" smtClean="0"/>
              <a:t>Multi-project</a:t>
            </a:r>
          </a:p>
          <a:p>
            <a:pPr lvl="1">
              <a:spcBef>
                <a:spcPts val="0"/>
              </a:spcBef>
            </a:pPr>
            <a:r>
              <a:rPr lang="en-GB" noProof="0" dirty="0" smtClean="0"/>
              <a:t>Distributed</a:t>
            </a:r>
          </a:p>
          <a:p>
            <a:pPr lvl="1">
              <a:spcBef>
                <a:spcPts val="0"/>
              </a:spcBef>
            </a:pPr>
            <a:r>
              <a:rPr lang="en-GB" noProof="0" dirty="0" smtClean="0"/>
              <a:t>Open</a:t>
            </a:r>
          </a:p>
          <a:p>
            <a:pPr lvl="1">
              <a:spcBef>
                <a:spcPts val="0"/>
              </a:spcBef>
            </a:pPr>
            <a:r>
              <a:rPr lang="en-GB" noProof="0" dirty="0" smtClean="0"/>
              <a:t>Extensible</a:t>
            </a:r>
          </a:p>
          <a:p>
            <a:pPr lvl="1">
              <a:spcBef>
                <a:spcPts val="0"/>
              </a:spcBef>
            </a:pPr>
            <a:r>
              <a:rPr lang="en-GB" noProof="0" dirty="0" smtClean="0"/>
              <a:t>Scalable and fast</a:t>
            </a:r>
            <a:endParaRPr lang="en-GB" noProof="0" dirty="0"/>
          </a:p>
        </p:txBody>
      </p:sp>
      <p:grpSp>
        <p:nvGrpSpPr>
          <p:cNvPr id="4" name="Group 3"/>
          <p:cNvGrpSpPr/>
          <p:nvPr/>
        </p:nvGrpSpPr>
        <p:grpSpPr>
          <a:xfrm>
            <a:off x="3429000" y="1439333"/>
            <a:ext cx="4713582" cy="4275667"/>
            <a:chOff x="3429000" y="1439333"/>
            <a:chExt cx="4713582" cy="4275667"/>
          </a:xfrm>
        </p:grpSpPr>
        <p:sp>
          <p:nvSpPr>
            <p:cNvPr id="149" name="Line 24"/>
            <p:cNvSpPr>
              <a:spLocks noChangeShapeType="1"/>
            </p:cNvSpPr>
            <p:nvPr/>
          </p:nvSpPr>
          <p:spPr bwMode="auto">
            <a:xfrm>
              <a:off x="6737338" y="3276600"/>
              <a:ext cx="107156" cy="274638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7434177" y="2607945"/>
              <a:ext cx="482600" cy="533401"/>
              <a:chOff x="7086600" y="2438400"/>
              <a:chExt cx="482600" cy="533401"/>
            </a:xfrm>
          </p:grpSpPr>
          <p:sp>
            <p:nvSpPr>
              <p:cNvPr id="192" name="Oval 3"/>
              <p:cNvSpPr>
                <a:spLocks noChangeArrowheads="1"/>
              </p:cNvSpPr>
              <p:nvPr/>
            </p:nvSpPr>
            <p:spPr bwMode="auto">
              <a:xfrm>
                <a:off x="7086600" y="28114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3" name="Rectangle 4"/>
              <p:cNvSpPr>
                <a:spLocks noChangeArrowheads="1"/>
              </p:cNvSpPr>
              <p:nvPr/>
            </p:nvSpPr>
            <p:spPr bwMode="auto">
              <a:xfrm>
                <a:off x="7086600" y="25828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" name="Oval 5"/>
              <p:cNvSpPr>
                <a:spLocks noChangeArrowheads="1"/>
              </p:cNvSpPr>
              <p:nvPr/>
            </p:nvSpPr>
            <p:spPr bwMode="auto">
              <a:xfrm>
                <a:off x="7086600" y="24923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5" name="Rectangle 6"/>
              <p:cNvSpPr>
                <a:spLocks noChangeArrowheads="1"/>
              </p:cNvSpPr>
              <p:nvPr/>
            </p:nvSpPr>
            <p:spPr bwMode="auto">
              <a:xfrm>
                <a:off x="7086600" y="25177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6" name="Oval 7"/>
              <p:cNvSpPr>
                <a:spLocks noChangeArrowheads="1"/>
              </p:cNvSpPr>
              <p:nvPr/>
            </p:nvSpPr>
            <p:spPr bwMode="auto">
              <a:xfrm>
                <a:off x="7086600" y="24384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7" name="Line 8"/>
              <p:cNvSpPr>
                <a:spLocks noChangeShapeType="1"/>
              </p:cNvSpPr>
              <p:nvPr/>
            </p:nvSpPr>
            <p:spPr bwMode="auto">
              <a:xfrm>
                <a:off x="7569200" y="25257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8" name="Line 9"/>
              <p:cNvSpPr>
                <a:spLocks noChangeShapeType="1"/>
              </p:cNvSpPr>
              <p:nvPr/>
            </p:nvSpPr>
            <p:spPr bwMode="auto">
              <a:xfrm>
                <a:off x="7086600" y="25257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51" name="Rectangle 12"/>
            <p:cNvSpPr>
              <a:spLocks noChangeArrowheads="1"/>
            </p:cNvSpPr>
            <p:nvPr/>
          </p:nvSpPr>
          <p:spPr bwMode="auto">
            <a:xfrm>
              <a:off x="4462377" y="2455544"/>
              <a:ext cx="838200" cy="423863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600" dirty="0">
                  <a:solidFill>
                    <a:srgbClr val="0A0AB2"/>
                  </a:solidFill>
                </a:rPr>
                <a:t>Tools</a:t>
              </a:r>
              <a:endParaRPr lang="en-GB" altLang="en-US" dirty="0">
                <a:solidFill>
                  <a:srgbClr val="0A0AB2"/>
                </a:solidFill>
              </a:endParaRPr>
            </a:p>
          </p:txBody>
        </p:sp>
        <p:sp>
          <p:nvSpPr>
            <p:cNvPr id="152" name="Rectangle 13"/>
            <p:cNvSpPr>
              <a:spLocks noChangeArrowheads="1"/>
            </p:cNvSpPr>
            <p:nvPr/>
          </p:nvSpPr>
          <p:spPr bwMode="auto">
            <a:xfrm>
              <a:off x="5910177" y="2827020"/>
              <a:ext cx="914400" cy="444499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600" dirty="0">
                  <a:solidFill>
                    <a:srgbClr val="0A0AB2"/>
                  </a:solidFill>
                </a:rPr>
                <a:t>Servers</a:t>
              </a:r>
              <a:endParaRPr lang="en-GB" altLang="en-US" dirty="0">
                <a:solidFill>
                  <a:srgbClr val="0A0AB2"/>
                </a:solidFill>
              </a:endParaRPr>
            </a:p>
          </p:txBody>
        </p:sp>
        <p:sp>
          <p:nvSpPr>
            <p:cNvPr id="153" name="Rectangle 15"/>
            <p:cNvSpPr>
              <a:spLocks noChangeArrowheads="1"/>
            </p:cNvSpPr>
            <p:nvPr/>
          </p:nvSpPr>
          <p:spPr bwMode="auto">
            <a:xfrm>
              <a:off x="6824577" y="1600200"/>
              <a:ext cx="9144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>
                  <a:solidFill>
                    <a:srgbClr val="595959"/>
                  </a:solidFill>
                </a:rPr>
                <a:t>Web</a:t>
              </a:r>
              <a:br>
                <a:rPr lang="en-GB" altLang="en-US" sz="1400" dirty="0">
                  <a:solidFill>
                    <a:srgbClr val="595959"/>
                  </a:solidFill>
                </a:rPr>
              </a:br>
              <a:r>
                <a:rPr lang="en-GB" altLang="en-US" sz="1400" dirty="0">
                  <a:solidFill>
                    <a:srgbClr val="595959"/>
                  </a:solidFill>
                </a:rPr>
                <a:t>Browser</a:t>
              </a:r>
            </a:p>
          </p:txBody>
        </p:sp>
        <p:sp>
          <p:nvSpPr>
            <p:cNvPr id="154" name="Rectangle 16"/>
            <p:cNvSpPr>
              <a:spLocks noChangeArrowheads="1"/>
            </p:cNvSpPr>
            <p:nvPr/>
          </p:nvSpPr>
          <p:spPr bwMode="auto">
            <a:xfrm>
              <a:off x="4495800" y="44958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>
                  <a:solidFill>
                    <a:srgbClr val="595959"/>
                  </a:solidFill>
                </a:rPr>
                <a:t>Word</a:t>
              </a:r>
            </a:p>
          </p:txBody>
        </p:sp>
        <p:sp>
          <p:nvSpPr>
            <p:cNvPr id="155" name="Rectangle 17"/>
            <p:cNvSpPr>
              <a:spLocks noChangeArrowheads="1"/>
            </p:cNvSpPr>
            <p:nvPr/>
          </p:nvSpPr>
          <p:spPr bwMode="auto">
            <a:xfrm>
              <a:off x="4724400" y="48006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>
                  <a:solidFill>
                    <a:srgbClr val="595959"/>
                  </a:solidFill>
                </a:rPr>
                <a:t>Excel</a:t>
              </a:r>
            </a:p>
          </p:txBody>
        </p:sp>
        <p:grpSp>
          <p:nvGrpSpPr>
            <p:cNvPr id="156" name="Group 18"/>
            <p:cNvGrpSpPr>
              <a:grpSpLocks/>
            </p:cNvGrpSpPr>
            <p:nvPr/>
          </p:nvGrpSpPr>
          <p:grpSpPr bwMode="auto">
            <a:xfrm>
              <a:off x="3429000" y="3429000"/>
              <a:ext cx="1219200" cy="762000"/>
              <a:chOff x="2400" y="2640"/>
              <a:chExt cx="768" cy="480"/>
            </a:xfrm>
          </p:grpSpPr>
          <p:sp>
            <p:nvSpPr>
              <p:cNvPr id="189" name="Rectangle 19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GB" altLang="en-US" sz="1400" dirty="0">
                    <a:solidFill>
                      <a:srgbClr val="595959"/>
                    </a:solidFill>
                  </a:rPr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GB" altLang="en-US" sz="1400" dirty="0">
                    <a:solidFill>
                      <a:srgbClr val="595959"/>
                    </a:solidFill>
                  </a:rPr>
                  <a:t>Tools</a:t>
                </a:r>
              </a:p>
            </p:txBody>
          </p:sp>
          <p:sp>
            <p:nvSpPr>
              <p:cNvPr id="190" name="Rectangle 20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GB" altLang="en-US" sz="1400" dirty="0">
                    <a:solidFill>
                      <a:srgbClr val="595959"/>
                    </a:solidFill>
                  </a:rPr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GB" altLang="en-US" sz="1400" dirty="0">
                    <a:solidFill>
                      <a:srgbClr val="595959"/>
                    </a:solidFill>
                  </a:rPr>
                  <a:t>Tools</a:t>
                </a:r>
              </a:p>
            </p:txBody>
          </p:sp>
          <p:sp>
            <p:nvSpPr>
              <p:cNvPr id="191" name="Rectangle 21"/>
              <p:cNvSpPr>
                <a:spLocks noChangeArrowheads="1"/>
              </p:cNvSpPr>
              <p:nvPr/>
            </p:nvSpPr>
            <p:spPr bwMode="auto">
              <a:xfrm>
                <a:off x="2400" y="2640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5959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lnSpc>
                    <a:spcPts val="1400"/>
                  </a:lnSpc>
                </a:pPr>
                <a:r>
                  <a:rPr lang="en-GB" altLang="en-US" sz="1400" dirty="0">
                    <a:solidFill>
                      <a:srgbClr val="595959"/>
                    </a:solidFill>
                  </a:rPr>
                  <a:t>External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GB" altLang="en-US" sz="1400" dirty="0">
                    <a:solidFill>
                      <a:srgbClr val="595959"/>
                    </a:solidFill>
                  </a:rPr>
                  <a:t>Tools</a:t>
                </a:r>
              </a:p>
            </p:txBody>
          </p:sp>
        </p:grpSp>
        <p:sp>
          <p:nvSpPr>
            <p:cNvPr id="157" name="Line 22"/>
            <p:cNvSpPr>
              <a:spLocks noChangeShapeType="1"/>
            </p:cNvSpPr>
            <p:nvPr/>
          </p:nvSpPr>
          <p:spPr bwMode="auto">
            <a:xfrm>
              <a:off x="6824577" y="2988945"/>
              <a:ext cx="609600" cy="0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6824577" y="3141345"/>
              <a:ext cx="457200" cy="228600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7281777" y="3217545"/>
              <a:ext cx="482600" cy="533401"/>
              <a:chOff x="6934200" y="3048000"/>
              <a:chExt cx="482600" cy="533401"/>
            </a:xfrm>
          </p:grpSpPr>
          <p:sp>
            <p:nvSpPr>
              <p:cNvPr id="182" name="Oval 26"/>
              <p:cNvSpPr>
                <a:spLocks noChangeArrowheads="1"/>
              </p:cNvSpPr>
              <p:nvPr/>
            </p:nvSpPr>
            <p:spPr bwMode="auto">
              <a:xfrm>
                <a:off x="6934200" y="34210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3" name="Rectangle 27"/>
              <p:cNvSpPr>
                <a:spLocks noChangeArrowheads="1"/>
              </p:cNvSpPr>
              <p:nvPr/>
            </p:nvSpPr>
            <p:spPr bwMode="auto">
              <a:xfrm>
                <a:off x="6934200" y="31924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" name="Oval 28"/>
              <p:cNvSpPr>
                <a:spLocks noChangeArrowheads="1"/>
              </p:cNvSpPr>
              <p:nvPr/>
            </p:nvSpPr>
            <p:spPr bwMode="auto">
              <a:xfrm>
                <a:off x="6934200" y="31019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5" name="Rectangle 29"/>
              <p:cNvSpPr>
                <a:spLocks noChangeArrowheads="1"/>
              </p:cNvSpPr>
              <p:nvPr/>
            </p:nvSpPr>
            <p:spPr bwMode="auto">
              <a:xfrm>
                <a:off x="6934200" y="31273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" name="Oval 30"/>
              <p:cNvSpPr>
                <a:spLocks noChangeArrowheads="1"/>
              </p:cNvSpPr>
              <p:nvPr/>
            </p:nvSpPr>
            <p:spPr bwMode="auto">
              <a:xfrm>
                <a:off x="6934200" y="30480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7" name="Line 31"/>
              <p:cNvSpPr>
                <a:spLocks noChangeShapeType="1"/>
              </p:cNvSpPr>
              <p:nvPr/>
            </p:nvSpPr>
            <p:spPr bwMode="auto">
              <a:xfrm>
                <a:off x="7416800" y="31353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8" name="Line 32"/>
              <p:cNvSpPr>
                <a:spLocks noChangeShapeType="1"/>
              </p:cNvSpPr>
              <p:nvPr/>
            </p:nvSpPr>
            <p:spPr bwMode="auto">
              <a:xfrm>
                <a:off x="6934200" y="31353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0" name="Line 33"/>
            <p:cNvSpPr>
              <a:spLocks noChangeShapeType="1"/>
            </p:cNvSpPr>
            <p:nvPr/>
          </p:nvSpPr>
          <p:spPr bwMode="auto">
            <a:xfrm>
              <a:off x="5300577" y="2741295"/>
              <a:ext cx="609600" cy="171450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1" name="Line 34"/>
            <p:cNvSpPr>
              <a:spLocks noChangeShapeType="1"/>
            </p:cNvSpPr>
            <p:nvPr/>
          </p:nvSpPr>
          <p:spPr bwMode="auto">
            <a:xfrm>
              <a:off x="5986377" y="1876422"/>
              <a:ext cx="304800" cy="942978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2" name="Line 35"/>
            <p:cNvSpPr>
              <a:spLocks noChangeShapeType="1"/>
            </p:cNvSpPr>
            <p:nvPr/>
          </p:nvSpPr>
          <p:spPr bwMode="auto">
            <a:xfrm flipH="1">
              <a:off x="6595977" y="2057400"/>
              <a:ext cx="685800" cy="761999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6748377" y="3522345"/>
              <a:ext cx="482600" cy="533401"/>
              <a:chOff x="6400800" y="3352800"/>
              <a:chExt cx="482600" cy="533401"/>
            </a:xfrm>
          </p:grpSpPr>
          <p:sp>
            <p:nvSpPr>
              <p:cNvPr id="175" name="Oval 37"/>
              <p:cNvSpPr>
                <a:spLocks noChangeArrowheads="1"/>
              </p:cNvSpPr>
              <p:nvPr/>
            </p:nvSpPr>
            <p:spPr bwMode="auto">
              <a:xfrm>
                <a:off x="6400800" y="3725863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6" name="Rectangle 38"/>
              <p:cNvSpPr>
                <a:spLocks noChangeArrowheads="1"/>
              </p:cNvSpPr>
              <p:nvPr/>
            </p:nvSpPr>
            <p:spPr bwMode="auto">
              <a:xfrm>
                <a:off x="6400800" y="3497263"/>
                <a:ext cx="481013" cy="311150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7" name="Oval 39"/>
              <p:cNvSpPr>
                <a:spLocks noChangeArrowheads="1"/>
              </p:cNvSpPr>
              <p:nvPr/>
            </p:nvSpPr>
            <p:spPr bwMode="auto">
              <a:xfrm>
                <a:off x="6400800" y="3406775"/>
                <a:ext cx="481013" cy="158750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8" name="Rectangle 40"/>
              <p:cNvSpPr>
                <a:spLocks noChangeArrowheads="1"/>
              </p:cNvSpPr>
              <p:nvPr/>
            </p:nvSpPr>
            <p:spPr bwMode="auto">
              <a:xfrm>
                <a:off x="6400800" y="3432175"/>
                <a:ext cx="481013" cy="61913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9" name="Oval 41"/>
              <p:cNvSpPr>
                <a:spLocks noChangeArrowheads="1"/>
              </p:cNvSpPr>
              <p:nvPr/>
            </p:nvSpPr>
            <p:spPr bwMode="auto">
              <a:xfrm>
                <a:off x="6400800" y="3352800"/>
                <a:ext cx="481013" cy="160338"/>
              </a:xfrm>
              <a:prstGeom prst="ellipse">
                <a:avLst/>
              </a:prstGeom>
              <a:solidFill>
                <a:srgbClr val="FFA5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0" name="Line 42"/>
              <p:cNvSpPr>
                <a:spLocks noChangeShapeType="1"/>
              </p:cNvSpPr>
              <p:nvPr/>
            </p:nvSpPr>
            <p:spPr bwMode="auto">
              <a:xfrm>
                <a:off x="6883400" y="34401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1" name="Line 43"/>
              <p:cNvSpPr>
                <a:spLocks noChangeShapeType="1"/>
              </p:cNvSpPr>
              <p:nvPr/>
            </p:nvSpPr>
            <p:spPr bwMode="auto">
              <a:xfrm>
                <a:off x="6400800" y="3440113"/>
                <a:ext cx="0" cy="368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4" name="Line 44"/>
            <p:cNvSpPr>
              <a:spLocks noChangeShapeType="1"/>
            </p:cNvSpPr>
            <p:nvPr/>
          </p:nvSpPr>
          <p:spPr bwMode="auto">
            <a:xfrm flipH="1">
              <a:off x="5381711" y="4035425"/>
              <a:ext cx="279314" cy="765175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" name="Line 45"/>
            <p:cNvSpPr>
              <a:spLocks noChangeShapeType="1"/>
            </p:cNvSpPr>
            <p:nvPr/>
          </p:nvSpPr>
          <p:spPr bwMode="auto">
            <a:xfrm flipH="1">
              <a:off x="5181599" y="4032250"/>
              <a:ext cx="428625" cy="463550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6" name="Line 46"/>
            <p:cNvSpPr>
              <a:spLocks noChangeShapeType="1"/>
            </p:cNvSpPr>
            <p:nvPr/>
          </p:nvSpPr>
          <p:spPr bwMode="auto">
            <a:xfrm flipH="1">
              <a:off x="4648199" y="3822382"/>
              <a:ext cx="729614" cy="110171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7" name="Text Box 53"/>
            <p:cNvSpPr txBox="1">
              <a:spLocks noChangeArrowheads="1"/>
            </p:cNvSpPr>
            <p:nvPr/>
          </p:nvSpPr>
          <p:spPr bwMode="auto">
            <a:xfrm>
              <a:off x="6606777" y="3891915"/>
              <a:ext cx="1535805" cy="984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GB" altLang="en-US" sz="1600" b="0" dirty="0" smtClean="0">
                  <a:solidFill>
                    <a:srgbClr val="0A0AB2"/>
                  </a:solidFill>
                </a:rPr>
                <a:t>Project</a:t>
              </a:r>
              <a:br>
                <a:rPr lang="en-GB" altLang="en-US" sz="1600" b="0" dirty="0" smtClean="0">
                  <a:solidFill>
                    <a:srgbClr val="0A0AB2"/>
                  </a:solidFill>
                </a:rPr>
              </a:br>
              <a:r>
                <a:rPr lang="en-GB" altLang="en-US" sz="1600" b="0" dirty="0" smtClean="0">
                  <a:solidFill>
                    <a:srgbClr val="0A0AB2"/>
                  </a:solidFill>
                </a:rPr>
                <a:t>Databases</a:t>
              </a:r>
              <a:br>
                <a:rPr lang="en-GB" altLang="en-US" sz="1600" b="0" dirty="0" smtClean="0">
                  <a:solidFill>
                    <a:srgbClr val="0A0AB2"/>
                  </a:solidFill>
                </a:rPr>
              </a:br>
              <a:r>
                <a:rPr lang="en-GB" altLang="en-US" sz="1600" dirty="0" smtClean="0">
                  <a:solidFill>
                    <a:srgbClr val="0A0AB2"/>
                  </a:solidFill>
                </a:rPr>
                <a:t>(choice of: DISAM,</a:t>
              </a:r>
              <a:br>
                <a:rPr lang="en-GB" altLang="en-US" sz="1600" dirty="0" smtClean="0">
                  <a:solidFill>
                    <a:srgbClr val="0A0AB2"/>
                  </a:solidFill>
                </a:rPr>
              </a:br>
              <a:r>
                <a:rPr lang="en-GB" altLang="en-US" sz="1600" dirty="0" smtClean="0">
                  <a:solidFill>
                    <a:srgbClr val="0A0AB2"/>
                  </a:solidFill>
                </a:rPr>
                <a:t>Oracle, MySQL)</a:t>
              </a:r>
              <a:endParaRPr lang="en-GB" altLang="en-US" sz="1600" b="0" dirty="0">
                <a:solidFill>
                  <a:srgbClr val="0A0AB2"/>
                </a:solidFill>
              </a:endParaRPr>
            </a:p>
          </p:txBody>
        </p:sp>
        <p:sp>
          <p:nvSpPr>
            <p:cNvPr id="168" name="Rectangle 55"/>
            <p:cNvSpPr>
              <a:spLocks noChangeArrowheads="1"/>
            </p:cNvSpPr>
            <p:nvPr/>
          </p:nvSpPr>
          <p:spPr bwMode="auto">
            <a:xfrm>
              <a:off x="4968240" y="5105400"/>
              <a:ext cx="7620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>
                  <a:solidFill>
                    <a:srgbClr val="595959"/>
                  </a:solidFill>
                </a:rPr>
                <a:t>Visio</a:t>
              </a:r>
            </a:p>
          </p:txBody>
        </p:sp>
        <p:sp>
          <p:nvSpPr>
            <p:cNvPr id="169" name="Line 56"/>
            <p:cNvSpPr>
              <a:spLocks noChangeShapeType="1"/>
            </p:cNvSpPr>
            <p:nvPr/>
          </p:nvSpPr>
          <p:spPr bwMode="auto">
            <a:xfrm flipH="1">
              <a:off x="5610222" y="4038599"/>
              <a:ext cx="136527" cy="1066801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0" name="Rectangle 55"/>
            <p:cNvSpPr>
              <a:spLocks noChangeArrowheads="1"/>
            </p:cNvSpPr>
            <p:nvPr/>
          </p:nvSpPr>
          <p:spPr bwMode="auto">
            <a:xfrm>
              <a:off x="5204460" y="5410200"/>
              <a:ext cx="89154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>
                  <a:solidFill>
                    <a:srgbClr val="595959"/>
                  </a:solidFill>
                </a:rPr>
                <a:t>Project</a:t>
              </a:r>
            </a:p>
          </p:txBody>
        </p:sp>
        <p:sp>
          <p:nvSpPr>
            <p:cNvPr id="171" name="Line 56"/>
            <p:cNvSpPr>
              <a:spLocks noChangeShapeType="1"/>
            </p:cNvSpPr>
            <p:nvPr/>
          </p:nvSpPr>
          <p:spPr bwMode="auto">
            <a:xfrm>
              <a:off x="5826126" y="4038600"/>
              <a:ext cx="88900" cy="1368425"/>
            </a:xfrm>
            <a:prstGeom prst="line">
              <a:avLst/>
            </a:prstGeom>
            <a:noFill/>
            <a:ln w="1270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" name="Rectangle 15"/>
            <p:cNvSpPr>
              <a:spLocks noChangeArrowheads="1"/>
            </p:cNvSpPr>
            <p:nvPr/>
          </p:nvSpPr>
          <p:spPr bwMode="auto">
            <a:xfrm>
              <a:off x="5529177" y="1439333"/>
              <a:ext cx="9144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lnSpc>
                  <a:spcPts val="1400"/>
                </a:lnSpc>
              </a:pPr>
              <a:r>
                <a:rPr lang="en-GB" altLang="en-US" sz="1400" dirty="0">
                  <a:solidFill>
                    <a:srgbClr val="595959"/>
                  </a:solidFill>
                </a:rPr>
                <a:t>Web</a:t>
              </a:r>
              <a:br>
                <a:rPr lang="en-GB" altLang="en-US" sz="1400" dirty="0">
                  <a:solidFill>
                    <a:srgbClr val="595959"/>
                  </a:solidFill>
                </a:rPr>
              </a:br>
              <a:r>
                <a:rPr lang="en-GB" altLang="en-US" sz="1400" dirty="0">
                  <a:solidFill>
                    <a:srgbClr val="595959"/>
                  </a:solidFill>
                </a:rPr>
                <a:t>Browser</a:t>
              </a:r>
            </a:p>
          </p:txBody>
        </p:sp>
        <p:sp>
          <p:nvSpPr>
            <p:cNvPr id="173" name="Rectangle 12"/>
            <p:cNvSpPr>
              <a:spLocks noChangeArrowheads="1"/>
            </p:cNvSpPr>
            <p:nvPr/>
          </p:nvSpPr>
          <p:spPr bwMode="auto">
            <a:xfrm>
              <a:off x="5381711" y="3614737"/>
              <a:ext cx="838200" cy="423863"/>
            </a:xfrm>
            <a:prstGeom prst="rect">
              <a:avLst/>
            </a:prstGeom>
            <a:solidFill>
              <a:srgbClr val="B4FFFF"/>
            </a:solidFill>
            <a:ln w="12700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600" dirty="0" smtClean="0">
                  <a:solidFill>
                    <a:srgbClr val="0A0AB2"/>
                  </a:solidFill>
                </a:rPr>
                <a:t>API, WSI</a:t>
              </a:r>
              <a:endParaRPr lang="en-GB" altLang="en-US" dirty="0">
                <a:solidFill>
                  <a:srgbClr val="0A0AB2"/>
                </a:solidFill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5986377" y="3255645"/>
              <a:ext cx="186690" cy="354012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55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Platforms	3.7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Cradle clients and servers both support:</a:t>
            </a:r>
          </a:p>
          <a:p>
            <a:pPr lvl="1"/>
            <a:r>
              <a:rPr lang="en-GB" b="1" dirty="0">
                <a:solidFill>
                  <a:srgbClr val="1106E8"/>
                </a:solidFill>
              </a:rPr>
              <a:t>Windows</a:t>
            </a:r>
          </a:p>
          <a:p>
            <a:pPr lvl="2">
              <a:spcAft>
                <a:spcPts val="0"/>
              </a:spcAft>
            </a:pPr>
            <a:r>
              <a:rPr lang="en-GB" dirty="0" smtClean="0"/>
              <a:t>8.1 (32/64-bit), 10 </a:t>
            </a:r>
            <a:r>
              <a:rPr lang="en-GB" dirty="0"/>
              <a:t>(</a:t>
            </a:r>
            <a:r>
              <a:rPr lang="en-GB" dirty="0" smtClean="0"/>
              <a:t>32/64-bit), 11 (64-bit)</a:t>
            </a:r>
          </a:p>
          <a:p>
            <a:pPr lvl="2"/>
            <a:r>
              <a:rPr lang="en-GB" dirty="0" smtClean="0"/>
              <a:t>Server </a:t>
            </a:r>
            <a:r>
              <a:rPr lang="en-GB" dirty="0"/>
              <a:t>2012 R2 (</a:t>
            </a:r>
            <a:r>
              <a:rPr lang="en-GB" dirty="0" smtClean="0"/>
              <a:t>64-bit), Server </a:t>
            </a:r>
            <a:r>
              <a:rPr lang="en-GB" dirty="0"/>
              <a:t>2016 (</a:t>
            </a:r>
            <a:r>
              <a:rPr lang="en-GB" dirty="0" smtClean="0"/>
              <a:t>64-bit), Server </a:t>
            </a:r>
            <a:r>
              <a:rPr lang="en-GB" dirty="0"/>
              <a:t>2019 (64-bit</a:t>
            </a:r>
            <a:r>
              <a:rPr lang="en-GB" dirty="0" smtClean="0"/>
              <a:t>)</a:t>
            </a:r>
          </a:p>
          <a:p>
            <a:pPr lvl="1"/>
            <a:r>
              <a:rPr lang="en-GB" b="1" dirty="0">
                <a:solidFill>
                  <a:srgbClr val="1106E8"/>
                </a:solidFill>
              </a:rPr>
              <a:t>Office</a:t>
            </a:r>
            <a:r>
              <a:rPr lang="en-GB" dirty="0" smtClean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 smtClean="0"/>
              <a:t>2010 </a:t>
            </a:r>
            <a:r>
              <a:rPr lang="en-GB" dirty="0"/>
              <a:t>(SP2, </a:t>
            </a:r>
            <a:r>
              <a:rPr lang="en-GB" dirty="0" smtClean="0"/>
              <a:t>32/64-bit) and 2013 </a:t>
            </a:r>
            <a:r>
              <a:rPr lang="en-GB" dirty="0"/>
              <a:t>(SP1, </a:t>
            </a:r>
            <a:r>
              <a:rPr lang="en-GB" dirty="0" smtClean="0"/>
              <a:t>32/64-bit), both EOL</a:t>
            </a:r>
            <a:endParaRPr lang="en-GB" dirty="0"/>
          </a:p>
          <a:p>
            <a:pPr lvl="2">
              <a:spcAft>
                <a:spcPts val="0"/>
              </a:spcAft>
            </a:pPr>
            <a:r>
              <a:rPr lang="en-GB" dirty="0"/>
              <a:t>2016 (</a:t>
            </a:r>
            <a:r>
              <a:rPr lang="en-GB" dirty="0" smtClean="0"/>
              <a:t>32/64-bit</a:t>
            </a:r>
            <a:r>
              <a:rPr lang="en-GB" dirty="0"/>
              <a:t>) </a:t>
            </a:r>
          </a:p>
          <a:p>
            <a:pPr lvl="2">
              <a:spcAft>
                <a:spcPts val="0"/>
              </a:spcAft>
            </a:pPr>
            <a:r>
              <a:rPr lang="en-GB" dirty="0"/>
              <a:t>2019 (</a:t>
            </a:r>
            <a:r>
              <a:rPr lang="en-GB" dirty="0" smtClean="0"/>
              <a:t>32/64-bit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365 (</a:t>
            </a:r>
            <a:r>
              <a:rPr lang="en-GB" dirty="0" smtClean="0"/>
              <a:t>32/64-bit</a:t>
            </a:r>
            <a:r>
              <a:rPr lang="en-GB" dirty="0"/>
              <a:t>)</a:t>
            </a:r>
          </a:p>
          <a:p>
            <a:pPr lvl="1"/>
            <a:r>
              <a:rPr lang="en-GB" b="1" dirty="0">
                <a:solidFill>
                  <a:srgbClr val="1106E8"/>
                </a:solidFill>
              </a:rPr>
              <a:t>Linux</a:t>
            </a:r>
            <a:r>
              <a:rPr lang="en-GB" dirty="0" smtClean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 smtClean="0"/>
              <a:t>Any with kernel </a:t>
            </a:r>
            <a:r>
              <a:rPr lang="en-GB" dirty="0" smtClean="0">
                <a:latin typeface="Times New Roman"/>
                <a:cs typeface="Times New Roman"/>
              </a:rPr>
              <a:t>≥</a:t>
            </a:r>
            <a:r>
              <a:rPr lang="en-GB" dirty="0"/>
              <a:t> </a:t>
            </a:r>
            <a:r>
              <a:rPr lang="en-GB" dirty="0" smtClean="0"/>
              <a:t>2.6.32 (2003, current version 6.4), including:</a:t>
            </a:r>
          </a:p>
          <a:p>
            <a:pPr lvl="3">
              <a:spcAft>
                <a:spcPts val="0"/>
              </a:spcAft>
            </a:pPr>
            <a:r>
              <a:rPr lang="en-GB" dirty="0" smtClean="0">
                <a:solidFill>
                  <a:srgbClr val="1106E8"/>
                </a:solidFill>
              </a:rPr>
              <a:t>Server</a:t>
            </a:r>
            <a:r>
              <a:rPr lang="en-GB" dirty="0" smtClean="0"/>
              <a:t>:      CentOS, </a:t>
            </a:r>
            <a:r>
              <a:rPr lang="en-GB" dirty="0" err="1" smtClean="0"/>
              <a:t>Debian</a:t>
            </a:r>
            <a:r>
              <a:rPr lang="en-GB" dirty="0" smtClean="0"/>
              <a:t>, Fedora, </a:t>
            </a:r>
            <a:r>
              <a:rPr lang="en-GB" dirty="0" err="1" smtClean="0"/>
              <a:t>OpenSUSE</a:t>
            </a:r>
            <a:r>
              <a:rPr lang="en-GB" dirty="0" smtClean="0"/>
              <a:t>, RHEL, Ubuntu        and many others</a:t>
            </a:r>
          </a:p>
          <a:p>
            <a:pPr lvl="3"/>
            <a:r>
              <a:rPr lang="en-GB" dirty="0">
                <a:solidFill>
                  <a:srgbClr val="1106E8"/>
                </a:solidFill>
              </a:rPr>
              <a:t>Desktop</a:t>
            </a:r>
            <a:r>
              <a:rPr lang="en-GB" dirty="0" smtClean="0"/>
              <a:t>:   Fedora, </a:t>
            </a:r>
            <a:r>
              <a:rPr lang="en-GB" dirty="0" err="1" smtClean="0"/>
              <a:t>Lite</a:t>
            </a:r>
            <a:r>
              <a:rPr lang="en-GB" dirty="0" smtClean="0"/>
              <a:t>, </a:t>
            </a:r>
            <a:r>
              <a:rPr lang="en-GB" dirty="0" err="1" smtClean="0"/>
              <a:t>Manjaro</a:t>
            </a:r>
            <a:r>
              <a:rPr lang="en-GB" dirty="0" smtClean="0"/>
              <a:t>, Mint, Peppermint, Ubuntu           and many others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299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Deployment Options	3.8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Cradle can be deployed as </a:t>
            </a:r>
            <a:r>
              <a:rPr lang="en-GB" i="1" dirty="0">
                <a:solidFill>
                  <a:srgbClr val="E60A0A"/>
                </a:solidFill>
              </a:rPr>
              <a:t>SaaS</a:t>
            </a:r>
            <a:r>
              <a:rPr lang="en-GB" dirty="0" smtClean="0"/>
              <a:t> or </a:t>
            </a:r>
            <a:r>
              <a:rPr lang="en-GB" i="1" dirty="0">
                <a:solidFill>
                  <a:srgbClr val="E60A0A"/>
                </a:solidFill>
              </a:rPr>
              <a:t>in-house</a:t>
            </a:r>
            <a:r>
              <a:rPr lang="en-GB" dirty="0" smtClean="0"/>
              <a:t>: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70674"/>
              </p:ext>
            </p:extLst>
          </p:nvPr>
        </p:nvGraphicFramePr>
        <p:xfrm>
          <a:off x="457200" y="1676400"/>
          <a:ext cx="81534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759200"/>
                <a:gridCol w="2717800"/>
              </a:tblGrid>
              <a:tr h="370840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SaaS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In-House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Installation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Remote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Local or remote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Software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Rented, disappears at end of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Purchased, you own it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Infrastructure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3SL provides and manages hardware,</a:t>
                      </a:r>
                      <a:r>
                        <a:rPr lang="en-GB" baseline="0" noProof="0" dirty="0" smtClean="0"/>
                        <a:t> O/S, 3</a:t>
                      </a:r>
                      <a:r>
                        <a:rPr lang="en-GB" baseline="30000" noProof="0" dirty="0" smtClean="0"/>
                        <a:t>rd</a:t>
                      </a:r>
                      <a:r>
                        <a:rPr lang="en-GB" baseline="0" noProof="0" dirty="0" smtClean="0"/>
                        <a:t> party software, data integrity and resilience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You provide and</a:t>
                      </a:r>
                      <a:r>
                        <a:rPr lang="en-GB" baseline="0" noProof="0" dirty="0" smtClean="0"/>
                        <a:t> manage the IT infrastructure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Databases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Private</a:t>
                      </a:r>
                      <a:r>
                        <a:rPr lang="en-GB" baseline="0" noProof="0" dirty="0" smtClean="0"/>
                        <a:t> to you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Private to you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Data location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You choose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You choose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Initial cost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Lower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Higher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Cradle c</a:t>
                      </a:r>
                      <a:r>
                        <a:rPr lang="en-GB" baseline="0" noProof="0" dirty="0" smtClean="0"/>
                        <a:t>ost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Same each year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Maintenance-only</a:t>
                      </a:r>
                      <a:r>
                        <a:rPr lang="en-GB" baseline="0" noProof="0" dirty="0" smtClean="0"/>
                        <a:t> from 2</a:t>
                      </a:r>
                      <a:r>
                        <a:rPr lang="en-GB" baseline="30000" noProof="0" dirty="0" smtClean="0"/>
                        <a:t>nd</a:t>
                      </a:r>
                      <a:r>
                        <a:rPr lang="en-GB" baseline="0" noProof="0" dirty="0" smtClean="0"/>
                        <a:t> year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Total cost of ownership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Fixed</a:t>
                      </a:r>
                    </a:p>
                    <a:p>
                      <a:r>
                        <a:rPr lang="en-GB" noProof="0" dirty="0" smtClean="0"/>
                        <a:t>May be lower / higher (vs</a:t>
                      </a:r>
                      <a:r>
                        <a:rPr lang="en-GB" baseline="0" noProof="0" dirty="0" smtClean="0"/>
                        <a:t> your IT)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Variable</a:t>
                      </a:r>
                    </a:p>
                    <a:p>
                      <a:r>
                        <a:rPr lang="en-GB" noProof="0" dirty="0" smtClean="0"/>
                        <a:t>May be lower / higher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9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Licensing	3.9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2"/>
            <a:ext cx="8229600" cy="5029198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Single-user and multi-user products. Same software. Configured by a </a:t>
            </a:r>
            <a:r>
              <a:rPr lang="en-GB" i="1" noProof="0" dirty="0" smtClean="0">
                <a:solidFill>
                  <a:srgbClr val="E60A0A"/>
                </a:solidFill>
              </a:rPr>
              <a:t>Security Code</a:t>
            </a:r>
            <a:r>
              <a:rPr lang="en-GB" noProof="0" dirty="0" smtClean="0"/>
              <a:t>.</a:t>
            </a:r>
          </a:p>
          <a:p>
            <a:r>
              <a:rPr lang="en-GB" noProof="0" dirty="0" smtClean="0"/>
              <a:t>Multi-user </a:t>
            </a:r>
            <a:r>
              <a:rPr lang="en-GB" noProof="0" dirty="0" smtClean="0">
                <a:solidFill>
                  <a:srgbClr val="4169E1"/>
                </a:solidFill>
              </a:rPr>
              <a:t>Cradle Enterprise </a:t>
            </a:r>
            <a:r>
              <a:rPr lang="en-GB" noProof="0" dirty="0" smtClean="0"/>
              <a:t>is licensed by its </a:t>
            </a:r>
            <a:r>
              <a:rPr lang="en-GB" i="1" noProof="0" dirty="0" smtClean="0">
                <a:solidFill>
                  <a:srgbClr val="E60A0A"/>
                </a:solidFill>
              </a:rPr>
              <a:t>modules</a:t>
            </a:r>
          </a:p>
          <a:p>
            <a:pPr>
              <a:spcAft>
                <a:spcPts val="500"/>
              </a:spcAft>
            </a:pPr>
            <a:r>
              <a:rPr lang="en-GB" noProof="0" dirty="0" smtClean="0"/>
              <a:t>You choose number of concurrent user licences of each module: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 smtClean="0"/>
              <a:t>Project Data Management:	</a:t>
            </a:r>
            <a:r>
              <a:rPr lang="en-GB" b="1" noProof="0" dirty="0" smtClean="0">
                <a:solidFill>
                  <a:srgbClr val="E60A0A"/>
                </a:solidFill>
              </a:rPr>
              <a:t>PDM</a:t>
            </a:r>
            <a:r>
              <a:rPr lang="en-GB" dirty="0"/>
              <a:t>	</a:t>
            </a:r>
            <a:r>
              <a:rPr lang="en-GB" dirty="0" smtClean="0"/>
              <a:t>(used for ~80% work and </a:t>
            </a:r>
            <a:r>
              <a:rPr lang="en-GB" b="1" dirty="0" smtClean="0"/>
              <a:t>free</a:t>
            </a:r>
            <a:r>
              <a:rPr lang="en-GB" dirty="0" smtClean="0"/>
              <a:t>)</a:t>
            </a:r>
            <a:endParaRPr lang="en-GB" b="1" noProof="0" dirty="0" smtClean="0">
              <a:solidFill>
                <a:srgbClr val="E60A0A"/>
              </a:solidFill>
            </a:endParaRP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 smtClean="0"/>
              <a:t>Requirements Management:	</a:t>
            </a:r>
            <a:r>
              <a:rPr lang="en-GB" b="1" noProof="0" dirty="0" smtClean="0">
                <a:solidFill>
                  <a:srgbClr val="E60A0A"/>
                </a:solidFill>
              </a:rPr>
              <a:t>REQ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 smtClean="0"/>
              <a:t>Metrics:			</a:t>
            </a:r>
            <a:r>
              <a:rPr lang="en-GB" b="1" noProof="0" dirty="0" smtClean="0">
                <a:solidFill>
                  <a:srgbClr val="E60A0A"/>
                </a:solidFill>
              </a:rPr>
              <a:t>MET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 smtClean="0"/>
              <a:t>Dashboard:			</a:t>
            </a:r>
            <a:r>
              <a:rPr lang="en-GB" b="1" noProof="0" dirty="0" smtClean="0">
                <a:solidFill>
                  <a:srgbClr val="E60A0A"/>
                </a:solidFill>
              </a:rPr>
              <a:t>DASH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 smtClean="0"/>
              <a:t>System Modelling (MBSE):	</a:t>
            </a:r>
            <a:r>
              <a:rPr lang="en-GB" b="1" noProof="0" dirty="0" smtClean="0">
                <a:solidFill>
                  <a:srgbClr val="E60A0A"/>
                </a:solidFill>
              </a:rPr>
              <a:t>SYS</a:t>
            </a:r>
            <a:r>
              <a:rPr lang="en-GB" noProof="0" dirty="0" smtClean="0"/>
              <a:t>	(contains 3 sets of </a:t>
            </a:r>
            <a:r>
              <a:rPr lang="en-GB" i="1" dirty="0">
                <a:solidFill>
                  <a:srgbClr val="E60A0A"/>
                </a:solidFill>
              </a:rPr>
              <a:t>notations</a:t>
            </a:r>
            <a:r>
              <a:rPr lang="en-GB" noProof="0" dirty="0" smtClean="0"/>
              <a:t>)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 smtClean="0"/>
              <a:t>Performance Modelling:		</a:t>
            </a:r>
            <a:r>
              <a:rPr lang="en-GB" b="1" noProof="0" dirty="0" smtClean="0">
                <a:solidFill>
                  <a:srgbClr val="E60A0A"/>
                </a:solidFill>
              </a:rPr>
              <a:t>PERF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 smtClean="0"/>
              <a:t>Document Generator:		</a:t>
            </a:r>
            <a:r>
              <a:rPr lang="en-GB" b="1" noProof="0" dirty="0" smtClean="0">
                <a:solidFill>
                  <a:srgbClr val="E60A0A"/>
                </a:solidFill>
              </a:rPr>
              <a:t>DOC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Risk Management:		</a:t>
            </a:r>
            <a:r>
              <a:rPr lang="en-GB" b="1" dirty="0">
                <a:solidFill>
                  <a:srgbClr val="E60A0A"/>
                </a:solidFill>
              </a:rPr>
              <a:t>RISK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Test Management and Execution:	</a:t>
            </a:r>
            <a:r>
              <a:rPr lang="en-GB" b="1" dirty="0">
                <a:solidFill>
                  <a:srgbClr val="E60A0A"/>
                </a:solidFill>
              </a:rPr>
              <a:t>TEST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Software Engineering:		</a:t>
            </a:r>
            <a:r>
              <a:rPr lang="en-GB" b="1" dirty="0" smtClean="0">
                <a:solidFill>
                  <a:srgbClr val="E60A0A"/>
                </a:solidFill>
              </a:rPr>
              <a:t>SWE</a:t>
            </a:r>
            <a:endParaRPr lang="en-GB" b="1" noProof="0" dirty="0" smtClean="0">
              <a:solidFill>
                <a:srgbClr val="E60A0A"/>
              </a:solidFill>
            </a:endParaRP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noProof="0" dirty="0" smtClean="0"/>
              <a:t>Web Access:			</a:t>
            </a:r>
            <a:r>
              <a:rPr lang="en-GB" b="1" noProof="0" dirty="0" smtClean="0">
                <a:solidFill>
                  <a:srgbClr val="E60A0A"/>
                </a:solidFill>
              </a:rPr>
              <a:t>WEBA</a:t>
            </a:r>
          </a:p>
          <a:p>
            <a:pPr lvl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Web Publishing:		</a:t>
            </a:r>
            <a:r>
              <a:rPr lang="en-GB" b="1" dirty="0" smtClean="0">
                <a:solidFill>
                  <a:srgbClr val="E60A0A"/>
                </a:solidFill>
              </a:rPr>
              <a:t>WEBP</a:t>
            </a:r>
            <a:endParaRPr lang="en-GB" b="1" noProof="0" dirty="0" smtClean="0">
              <a:solidFill>
                <a:srgbClr val="E60A0A"/>
              </a:solidFill>
            </a:endParaRPr>
          </a:p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GB" b="1" u="sng" noProof="0" dirty="0" smtClean="0"/>
              <a:t>Note:</a:t>
            </a:r>
            <a:r>
              <a:rPr lang="en-GB" noProof="0" dirty="0" smtClean="0"/>
              <a:t> Licences:	</a:t>
            </a:r>
            <a:r>
              <a:rPr lang="en-GB" noProof="0" dirty="0" smtClean="0">
                <a:solidFill>
                  <a:srgbClr val="FF0000"/>
                </a:solidFill>
                <a:sym typeface="Symbol"/>
              </a:rPr>
              <a:t></a:t>
            </a:r>
            <a:r>
              <a:rPr lang="en-GB" noProof="0" dirty="0" smtClean="0">
                <a:sym typeface="Symbol"/>
              </a:rPr>
              <a:t> </a:t>
            </a:r>
            <a:r>
              <a:rPr lang="en-GB" i="1" noProof="0" dirty="0" smtClean="0">
                <a:solidFill>
                  <a:srgbClr val="E60A0A"/>
                </a:solidFill>
              </a:rPr>
              <a:t>Floating</a:t>
            </a:r>
            <a:r>
              <a:rPr lang="en-GB" noProof="0" dirty="0" smtClean="0"/>
              <a:t> and </a:t>
            </a:r>
            <a:r>
              <a:rPr lang="en-GB" i="1" noProof="0" dirty="0" smtClean="0">
                <a:solidFill>
                  <a:srgbClr val="E60A0A"/>
                </a:solidFill>
              </a:rPr>
              <a:t>dynamic</a:t>
            </a:r>
            <a:r>
              <a:rPr lang="en-GB" noProof="0" dirty="0" smtClean="0"/>
              <a:t>	- Maximise sharing</a:t>
            </a:r>
            <a:br>
              <a:rPr lang="en-GB" noProof="0" dirty="0" smtClean="0"/>
            </a:br>
            <a:r>
              <a:rPr lang="en-GB" noProof="0" dirty="0" smtClean="0"/>
              <a:t>		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</a:t>
            </a:r>
            <a:r>
              <a:rPr lang="en-GB" dirty="0" smtClean="0">
                <a:sym typeface="Symbol"/>
              </a:rPr>
              <a:t> </a:t>
            </a:r>
            <a:r>
              <a:rPr lang="en-GB" i="1" noProof="0" dirty="0" smtClean="0">
                <a:solidFill>
                  <a:srgbClr val="E60A0A"/>
                </a:solidFill>
              </a:rPr>
              <a:t>Open</a:t>
            </a:r>
            <a:r>
              <a:rPr lang="en-GB" noProof="0" dirty="0" smtClean="0"/>
              <a:t> or </a:t>
            </a:r>
            <a:r>
              <a:rPr lang="en-GB" i="1" noProof="0" dirty="0" smtClean="0">
                <a:solidFill>
                  <a:srgbClr val="E60A0A"/>
                </a:solidFill>
              </a:rPr>
              <a:t>named user</a:t>
            </a:r>
            <a:r>
              <a:rPr lang="en-GB" noProof="0" dirty="0" smtClean="0"/>
              <a:t>	- Cost effective</a:t>
            </a:r>
            <a:br>
              <a:rPr lang="en-GB" noProof="0" dirty="0" smtClean="0"/>
            </a:br>
            <a:r>
              <a:rPr lang="en-GB" noProof="0" dirty="0" smtClean="0"/>
              <a:t>		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</a:t>
            </a:r>
            <a:r>
              <a:rPr lang="en-GB" dirty="0" smtClean="0">
                <a:sym typeface="Symbol"/>
              </a:rPr>
              <a:t> </a:t>
            </a:r>
            <a:r>
              <a:rPr lang="en-GB" noProof="0" dirty="0" smtClean="0"/>
              <a:t>Low cost RO licences	- Customer/subcontractor browsing</a:t>
            </a:r>
          </a:p>
          <a:p>
            <a:pPr>
              <a:spcBef>
                <a:spcPts val="300"/>
              </a:spcBef>
            </a:pPr>
            <a:r>
              <a:rPr lang="en-GB" i="1" dirty="0">
                <a:solidFill>
                  <a:srgbClr val="E60A0A"/>
                </a:solidFill>
              </a:rPr>
              <a:t>Minimised</a:t>
            </a:r>
            <a:r>
              <a:rPr lang="en-GB" noProof="0" dirty="0" smtClean="0"/>
              <a:t> number of licences minimises </a:t>
            </a:r>
            <a:r>
              <a:rPr lang="en-GB" i="1" dirty="0">
                <a:solidFill>
                  <a:srgbClr val="E60A0A"/>
                </a:solidFill>
              </a:rPr>
              <a:t>initial</a:t>
            </a:r>
            <a:r>
              <a:rPr lang="en-GB" noProof="0" dirty="0" smtClean="0"/>
              <a:t> and </a:t>
            </a:r>
            <a:r>
              <a:rPr lang="en-GB" i="1" dirty="0">
                <a:solidFill>
                  <a:srgbClr val="E60A0A"/>
                </a:solidFill>
              </a:rPr>
              <a:t>recurring costs</a:t>
            </a:r>
          </a:p>
        </p:txBody>
      </p:sp>
    </p:spTree>
    <p:extLst>
      <p:ext uri="{BB962C8B-B14F-4D97-AF65-F5344CB8AC3E}">
        <p14:creationId xmlns:p14="http://schemas.microsoft.com/office/powerpoint/2010/main" val="186695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Interfaces	3.10</a:t>
            </a:r>
            <a:endParaRPr lang="en-GB" dirty="0"/>
          </a:p>
        </p:txBody>
      </p:sp>
      <p:sp>
        <p:nvSpPr>
          <p:cNvPr id="131" name="Line 4"/>
          <p:cNvSpPr>
            <a:spLocks noChangeShapeType="1"/>
          </p:cNvSpPr>
          <p:nvPr/>
        </p:nvSpPr>
        <p:spPr bwMode="auto">
          <a:xfrm flipH="1">
            <a:off x="1600197" y="4251960"/>
            <a:ext cx="1371602" cy="321628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2" name="Line 5"/>
          <p:cNvSpPr>
            <a:spLocks noChangeShapeType="1"/>
          </p:cNvSpPr>
          <p:nvPr/>
        </p:nvSpPr>
        <p:spPr bwMode="auto">
          <a:xfrm>
            <a:off x="4591050" y="4968875"/>
            <a:ext cx="514350" cy="7461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3" name="Line 7"/>
          <p:cNvSpPr>
            <a:spLocks noChangeShapeType="1"/>
          </p:cNvSpPr>
          <p:nvPr/>
        </p:nvSpPr>
        <p:spPr bwMode="auto">
          <a:xfrm flipH="1">
            <a:off x="2743200" y="4625975"/>
            <a:ext cx="822325" cy="111760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4" name="Rectangle 8"/>
          <p:cNvSpPr>
            <a:spLocks noChangeArrowheads="1"/>
          </p:cNvSpPr>
          <p:nvPr/>
        </p:nvSpPr>
        <p:spPr bwMode="auto">
          <a:xfrm>
            <a:off x="609600" y="3031960"/>
            <a:ext cx="914400" cy="455612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>
              <a:lnSpc>
                <a:spcPts val="1500"/>
              </a:lnSpc>
            </a:pPr>
            <a:r>
              <a:rPr lang="en-GB" altLang="en-US" sz="1400" dirty="0">
                <a:solidFill>
                  <a:srgbClr val="0A0AB2"/>
                </a:solidFill>
              </a:rPr>
              <a:t>Active Risk</a:t>
            </a:r>
            <a:br>
              <a:rPr lang="en-GB" altLang="en-US" sz="1400" dirty="0">
                <a:solidFill>
                  <a:srgbClr val="0A0AB2"/>
                </a:solidFill>
              </a:rPr>
            </a:br>
            <a:r>
              <a:rPr lang="en-GB" altLang="en-US" sz="1400" dirty="0">
                <a:solidFill>
                  <a:srgbClr val="0A0AB2"/>
                </a:solidFill>
              </a:rPr>
              <a:t>Manager</a:t>
            </a:r>
          </a:p>
        </p:txBody>
      </p:sp>
      <p:sp>
        <p:nvSpPr>
          <p:cNvPr id="135" name="Line 11"/>
          <p:cNvSpPr>
            <a:spLocks noChangeShapeType="1"/>
          </p:cNvSpPr>
          <p:nvPr/>
        </p:nvSpPr>
        <p:spPr bwMode="auto">
          <a:xfrm flipH="1" flipV="1">
            <a:off x="1524000" y="3326448"/>
            <a:ext cx="1455420" cy="43783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6" name="Text Box 12"/>
          <p:cNvSpPr txBox="1">
            <a:spLocks noChangeArrowheads="1"/>
          </p:cNvSpPr>
          <p:nvPr/>
        </p:nvSpPr>
        <p:spPr bwMode="auto">
          <a:xfrm>
            <a:off x="1653540" y="3552663"/>
            <a:ext cx="7518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Function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Specifications</a:t>
            </a:r>
          </a:p>
        </p:txBody>
      </p:sp>
      <p:sp>
        <p:nvSpPr>
          <p:cNvPr id="137" name="Line 13"/>
          <p:cNvSpPr>
            <a:spLocks noChangeShapeType="1"/>
          </p:cNvSpPr>
          <p:nvPr/>
        </p:nvSpPr>
        <p:spPr bwMode="auto">
          <a:xfrm>
            <a:off x="4776788" y="4835525"/>
            <a:ext cx="938213" cy="94456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38" name="Text Box 14"/>
          <p:cNvSpPr txBox="1">
            <a:spLocks noChangeArrowheads="1"/>
          </p:cNvSpPr>
          <p:nvPr/>
        </p:nvSpPr>
        <p:spPr bwMode="auto">
          <a:xfrm>
            <a:off x="1574800" y="1722438"/>
            <a:ext cx="71173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 smtClean="0">
                <a:solidFill>
                  <a:srgbClr val="E60A0A"/>
                </a:solidFill>
              </a:rPr>
              <a:t>Publishing     </a:t>
            </a:r>
            <a:endParaRPr lang="en-GB" altLang="en-US" sz="1050" dirty="0">
              <a:solidFill>
                <a:srgbClr val="E60A0A"/>
              </a:solidFill>
            </a:endParaRPr>
          </a:p>
          <a:p>
            <a:pPr algn="r"/>
            <a:r>
              <a:rPr lang="en-GB" altLang="en-US" sz="1050" dirty="0" smtClean="0">
                <a:solidFill>
                  <a:srgbClr val="E60A0A"/>
                </a:solidFill>
              </a:rPr>
              <a:t>Parsing &amp;  </a:t>
            </a:r>
          </a:p>
          <a:p>
            <a:pPr algn="r"/>
            <a:r>
              <a:rPr lang="en-GB" altLang="en-US" sz="1050" dirty="0" smtClean="0">
                <a:solidFill>
                  <a:srgbClr val="E60A0A"/>
                </a:solidFill>
              </a:rPr>
              <a:t>Capture</a:t>
            </a:r>
            <a:endParaRPr lang="en-GB" altLang="en-US" sz="1050" dirty="0">
              <a:solidFill>
                <a:srgbClr val="E60A0A"/>
              </a:solidFill>
            </a:endParaRPr>
          </a:p>
        </p:txBody>
      </p:sp>
      <p:sp>
        <p:nvSpPr>
          <p:cNvPr id="139" name="Line 15"/>
          <p:cNvSpPr>
            <a:spLocks noChangeShapeType="1"/>
          </p:cNvSpPr>
          <p:nvPr/>
        </p:nvSpPr>
        <p:spPr bwMode="auto">
          <a:xfrm>
            <a:off x="4278313" y="5119688"/>
            <a:ext cx="176213" cy="67151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0" name="Text Box 16"/>
          <p:cNvSpPr txBox="1">
            <a:spLocks noChangeArrowheads="1"/>
          </p:cNvSpPr>
          <p:nvPr/>
        </p:nvSpPr>
        <p:spPr bwMode="auto">
          <a:xfrm>
            <a:off x="6213206" y="4648200"/>
            <a:ext cx="68448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Spreadsheet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141" name="Rectangle 18"/>
          <p:cNvSpPr>
            <a:spLocks noChangeArrowheads="1"/>
          </p:cNvSpPr>
          <p:nvPr/>
        </p:nvSpPr>
        <p:spPr bwMode="auto">
          <a:xfrm>
            <a:off x="5715000" y="5791200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>
                <a:solidFill>
                  <a:srgbClr val="0A0AB2"/>
                </a:solidFill>
              </a:rPr>
              <a:t>Word</a:t>
            </a:r>
          </a:p>
        </p:txBody>
      </p:sp>
      <p:sp>
        <p:nvSpPr>
          <p:cNvPr id="142" name="Rectangle 19"/>
          <p:cNvSpPr>
            <a:spLocks noChangeArrowheads="1"/>
          </p:cNvSpPr>
          <p:nvPr/>
        </p:nvSpPr>
        <p:spPr bwMode="auto">
          <a:xfrm>
            <a:off x="3962400" y="5794375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 dirty="0">
                <a:solidFill>
                  <a:srgbClr val="0A0AB2"/>
                </a:solidFill>
              </a:rPr>
              <a:t>Excel</a:t>
            </a:r>
          </a:p>
        </p:txBody>
      </p:sp>
      <p:sp>
        <p:nvSpPr>
          <p:cNvPr id="143" name="Line 20"/>
          <p:cNvSpPr>
            <a:spLocks noChangeShapeType="1"/>
          </p:cNvSpPr>
          <p:nvPr/>
        </p:nvSpPr>
        <p:spPr bwMode="auto">
          <a:xfrm flipH="1">
            <a:off x="4491038" y="1498600"/>
            <a:ext cx="155575" cy="655637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4" name="Line 21"/>
          <p:cNvSpPr>
            <a:spLocks noChangeShapeType="1"/>
          </p:cNvSpPr>
          <p:nvPr/>
        </p:nvSpPr>
        <p:spPr bwMode="auto">
          <a:xfrm flipH="1">
            <a:off x="4978400" y="1498600"/>
            <a:ext cx="474663" cy="84137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5" name="Line 22"/>
          <p:cNvSpPr>
            <a:spLocks noChangeShapeType="1"/>
          </p:cNvSpPr>
          <p:nvPr/>
        </p:nvSpPr>
        <p:spPr bwMode="auto">
          <a:xfrm flipH="1">
            <a:off x="5232400" y="1498600"/>
            <a:ext cx="879475" cy="10255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6" name="Line 23"/>
          <p:cNvSpPr>
            <a:spLocks noChangeShapeType="1"/>
          </p:cNvSpPr>
          <p:nvPr/>
        </p:nvSpPr>
        <p:spPr bwMode="auto">
          <a:xfrm flipH="1">
            <a:off x="5424488" y="1792288"/>
            <a:ext cx="1052513" cy="92551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7" name="Line 24"/>
          <p:cNvSpPr>
            <a:spLocks noChangeShapeType="1"/>
          </p:cNvSpPr>
          <p:nvPr/>
        </p:nvSpPr>
        <p:spPr bwMode="auto">
          <a:xfrm flipH="1">
            <a:off x="5526088" y="2084388"/>
            <a:ext cx="1171575" cy="80645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48" name="Text Box 25"/>
          <p:cNvSpPr txBox="1">
            <a:spLocks noChangeArrowheads="1"/>
          </p:cNvSpPr>
          <p:nvPr/>
        </p:nvSpPr>
        <p:spPr bwMode="auto">
          <a:xfrm>
            <a:off x="4646613" y="1722438"/>
            <a:ext cx="407163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Models</a:t>
            </a:r>
            <a:endParaRPr lang="en-GB" altLang="en-US" dirty="0">
              <a:solidFill>
                <a:srgbClr val="E60A0A"/>
              </a:solidFill>
            </a:endParaRPr>
          </a:p>
        </p:txBody>
      </p:sp>
      <p:sp>
        <p:nvSpPr>
          <p:cNvPr id="149" name="Text Box 26"/>
          <p:cNvSpPr txBox="1">
            <a:spLocks noChangeArrowheads="1"/>
          </p:cNvSpPr>
          <p:nvPr/>
        </p:nvSpPr>
        <p:spPr bwMode="auto">
          <a:xfrm>
            <a:off x="6551613" y="2235200"/>
            <a:ext cx="76944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Models and</a:t>
            </a:r>
            <a:br>
              <a:rPr lang="en-GB" altLang="en-US" sz="1050" dirty="0">
                <a:solidFill>
                  <a:srgbClr val="E60A0A"/>
                </a:solidFill>
              </a:rPr>
            </a:br>
            <a:r>
              <a:rPr lang="en-GB" altLang="en-US" sz="1050" dirty="0">
                <a:solidFill>
                  <a:srgbClr val="E60A0A"/>
                </a:solidFill>
              </a:rPr>
              <a:t>Requirements</a:t>
            </a:r>
          </a:p>
        </p:txBody>
      </p:sp>
      <p:sp>
        <p:nvSpPr>
          <p:cNvPr id="150" name="Line 27"/>
          <p:cNvSpPr>
            <a:spLocks noChangeShapeType="1"/>
          </p:cNvSpPr>
          <p:nvPr/>
        </p:nvSpPr>
        <p:spPr bwMode="auto">
          <a:xfrm>
            <a:off x="2032000" y="1517650"/>
            <a:ext cx="1111250" cy="155575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51" name="Text Box 28"/>
          <p:cNvSpPr txBox="1">
            <a:spLocks noChangeArrowheads="1"/>
          </p:cNvSpPr>
          <p:nvPr/>
        </p:nvSpPr>
        <p:spPr bwMode="auto">
          <a:xfrm>
            <a:off x="3673856" y="5322888"/>
            <a:ext cx="61715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Report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Generation</a:t>
            </a:r>
          </a:p>
        </p:txBody>
      </p:sp>
      <p:sp>
        <p:nvSpPr>
          <p:cNvPr id="152" name="Text Box 29"/>
          <p:cNvSpPr txBox="1">
            <a:spLocks noChangeArrowheads="1"/>
          </p:cNvSpPr>
          <p:nvPr/>
        </p:nvSpPr>
        <p:spPr bwMode="auto">
          <a:xfrm>
            <a:off x="5245259" y="5094288"/>
            <a:ext cx="146674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Report Generation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   </a:t>
            </a:r>
            <a:r>
              <a:rPr lang="en-GB" altLang="en-US" sz="1050" dirty="0" smtClean="0">
                <a:solidFill>
                  <a:srgbClr val="E60A0A"/>
                </a:solidFill>
              </a:rPr>
              <a:t>  Diagram </a:t>
            </a:r>
            <a:r>
              <a:rPr lang="en-GB" altLang="en-US" sz="1050" dirty="0">
                <a:solidFill>
                  <a:srgbClr val="E60A0A"/>
                </a:solidFill>
              </a:rPr>
              <a:t>Printing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      </a:t>
            </a:r>
            <a:r>
              <a:rPr lang="en-GB" altLang="en-US" sz="1050" dirty="0" smtClean="0">
                <a:solidFill>
                  <a:srgbClr val="E60A0A"/>
                </a:solidFill>
              </a:rPr>
              <a:t>    Document </a:t>
            </a:r>
            <a:r>
              <a:rPr lang="en-GB" altLang="en-US" sz="1050" dirty="0">
                <a:solidFill>
                  <a:srgbClr val="E60A0A"/>
                </a:solidFill>
              </a:rPr>
              <a:t>Publishing</a:t>
            </a:r>
          </a:p>
        </p:txBody>
      </p:sp>
      <p:sp>
        <p:nvSpPr>
          <p:cNvPr id="153" name="Rectangle 30"/>
          <p:cNvSpPr>
            <a:spLocks noChangeArrowheads="1"/>
          </p:cNvSpPr>
          <p:nvPr/>
        </p:nvSpPr>
        <p:spPr bwMode="auto">
          <a:xfrm>
            <a:off x="1382712" y="121443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 b="0" dirty="0">
                <a:solidFill>
                  <a:srgbClr val="0A0AB2"/>
                </a:solidFill>
              </a:rPr>
              <a:t>Word</a:t>
            </a:r>
            <a:endParaRPr lang="en-GB" altLang="en-US" b="0" dirty="0">
              <a:solidFill>
                <a:srgbClr val="0A0AB2"/>
              </a:solidFill>
            </a:endParaRPr>
          </a:p>
        </p:txBody>
      </p:sp>
      <p:sp>
        <p:nvSpPr>
          <p:cNvPr id="154" name="Rectangle 31"/>
          <p:cNvSpPr>
            <a:spLocks noChangeArrowheads="1"/>
          </p:cNvSpPr>
          <p:nvPr/>
        </p:nvSpPr>
        <p:spPr bwMode="auto">
          <a:xfrm>
            <a:off x="7062788" y="4446588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>
                <a:solidFill>
                  <a:srgbClr val="0A0AB2"/>
                </a:solidFill>
              </a:rPr>
              <a:t>Word</a:t>
            </a:r>
          </a:p>
        </p:txBody>
      </p:sp>
      <p:sp>
        <p:nvSpPr>
          <p:cNvPr id="155" name="Line 32"/>
          <p:cNvSpPr>
            <a:spLocks noChangeShapeType="1"/>
          </p:cNvSpPr>
          <p:nvPr/>
        </p:nvSpPr>
        <p:spPr bwMode="auto">
          <a:xfrm flipH="1" flipV="1">
            <a:off x="5214938" y="4176713"/>
            <a:ext cx="1838325" cy="322262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56" name="Text Box 33"/>
          <p:cNvSpPr txBox="1">
            <a:spLocks noChangeArrowheads="1"/>
          </p:cNvSpPr>
          <p:nvPr/>
        </p:nvSpPr>
        <p:spPr bwMode="auto">
          <a:xfrm>
            <a:off x="6345852" y="4083050"/>
            <a:ext cx="59311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Para/Table</a:t>
            </a:r>
          </a:p>
          <a:p>
            <a:pPr algn="r"/>
            <a:r>
              <a:rPr lang="en-GB" altLang="en-US" sz="1050" dirty="0">
                <a:solidFill>
                  <a:srgbClr val="E60A0A"/>
                </a:solidFill>
              </a:rPr>
              <a:t>Capture</a:t>
            </a:r>
          </a:p>
        </p:txBody>
      </p:sp>
      <p:sp>
        <p:nvSpPr>
          <p:cNvPr id="157" name="Rectangle 34"/>
          <p:cNvSpPr>
            <a:spLocks noChangeArrowheads="1"/>
          </p:cNvSpPr>
          <p:nvPr/>
        </p:nvSpPr>
        <p:spPr bwMode="auto">
          <a:xfrm>
            <a:off x="7062788" y="5105400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>
                <a:solidFill>
                  <a:srgbClr val="0A0AB2"/>
                </a:solidFill>
              </a:rPr>
              <a:t>Excel</a:t>
            </a:r>
          </a:p>
        </p:txBody>
      </p:sp>
      <p:sp>
        <p:nvSpPr>
          <p:cNvPr id="158" name="Line 35"/>
          <p:cNvSpPr>
            <a:spLocks noChangeShapeType="1"/>
          </p:cNvSpPr>
          <p:nvPr/>
        </p:nvSpPr>
        <p:spPr bwMode="auto">
          <a:xfrm flipH="1" flipV="1">
            <a:off x="5126038" y="4449763"/>
            <a:ext cx="1922463" cy="746125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59" name="Text Box 55"/>
          <p:cNvSpPr txBox="1">
            <a:spLocks noChangeArrowheads="1"/>
          </p:cNvSpPr>
          <p:nvPr/>
        </p:nvSpPr>
        <p:spPr bwMode="auto">
          <a:xfrm>
            <a:off x="5021566" y="5740400"/>
            <a:ext cx="4296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>
                <a:solidFill>
                  <a:srgbClr val="0A0AB2"/>
                </a:solidFill>
              </a:rPr>
              <a:t>CSV</a:t>
            </a:r>
            <a:r>
              <a:rPr lang="en-US" altLang="en-US" dirty="0">
                <a:solidFill>
                  <a:schemeClr val="tx2"/>
                </a:solidFill>
              </a:rPr>
              <a:t/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sz="1400" dirty="0">
                <a:solidFill>
                  <a:srgbClr val="0A0AB2"/>
                </a:solidFill>
              </a:rPr>
              <a:t>HTML</a:t>
            </a:r>
            <a:endParaRPr lang="en-GB" altLang="en-US" sz="1400" dirty="0">
              <a:solidFill>
                <a:srgbClr val="0A0AB2"/>
              </a:solidFill>
            </a:endParaRPr>
          </a:p>
        </p:txBody>
      </p:sp>
      <p:sp>
        <p:nvSpPr>
          <p:cNvPr id="160" name="Line 56"/>
          <p:cNvSpPr>
            <a:spLocks noChangeShapeType="1"/>
          </p:cNvSpPr>
          <p:nvPr/>
        </p:nvSpPr>
        <p:spPr bwMode="auto">
          <a:xfrm flipV="1">
            <a:off x="5245768" y="3561346"/>
            <a:ext cx="1572128" cy="264696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61" name="Text Box 57"/>
          <p:cNvSpPr txBox="1">
            <a:spLocks noChangeArrowheads="1"/>
          </p:cNvSpPr>
          <p:nvPr/>
        </p:nvSpPr>
        <p:spPr bwMode="auto">
          <a:xfrm>
            <a:off x="6545441" y="3272128"/>
            <a:ext cx="13079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zh-CN" sz="1400" dirty="0">
                <a:solidFill>
                  <a:srgbClr val="0A0AB2"/>
                </a:solidFill>
              </a:rPr>
              <a:t>Cradle, </a:t>
            </a:r>
            <a:r>
              <a:rPr lang="en-GB" altLang="zh-CN" sz="1400" dirty="0" smtClean="0">
                <a:solidFill>
                  <a:srgbClr val="0A0AB2"/>
                </a:solidFill>
              </a:rPr>
              <a:t>CSV, </a:t>
            </a:r>
            <a:r>
              <a:rPr lang="en-GB" altLang="zh-CN" sz="1400" dirty="0" err="1" smtClean="0">
                <a:solidFill>
                  <a:srgbClr val="0A0AB2"/>
                </a:solidFill>
              </a:rPr>
              <a:t>ReqIF</a:t>
            </a:r>
            <a:endParaRPr lang="en-US" altLang="en-US" sz="1400" dirty="0">
              <a:solidFill>
                <a:srgbClr val="0A0AB2"/>
              </a:solidFill>
            </a:endParaRPr>
          </a:p>
          <a:p>
            <a:pPr algn="r"/>
            <a:r>
              <a:rPr lang="en-US" altLang="en-US" sz="1400" dirty="0" smtClean="0">
                <a:solidFill>
                  <a:srgbClr val="0A0AB2"/>
                </a:solidFill>
              </a:rPr>
              <a:t>HTML, XML</a:t>
            </a:r>
            <a:endParaRPr lang="en-GB" altLang="en-US" sz="1400" dirty="0">
              <a:solidFill>
                <a:srgbClr val="0A0AB2"/>
              </a:solidFill>
            </a:endParaRPr>
          </a:p>
        </p:txBody>
      </p:sp>
      <p:grpSp>
        <p:nvGrpSpPr>
          <p:cNvPr id="162" name="Group 58"/>
          <p:cNvGrpSpPr>
            <a:grpSpLocks/>
          </p:cNvGrpSpPr>
          <p:nvPr/>
        </p:nvGrpSpPr>
        <p:grpSpPr bwMode="auto">
          <a:xfrm>
            <a:off x="4208463" y="1214438"/>
            <a:ext cx="3367088" cy="877887"/>
            <a:chOff x="2651" y="760"/>
            <a:chExt cx="2121" cy="553"/>
          </a:xfrm>
        </p:grpSpPr>
        <p:sp>
          <p:nvSpPr>
            <p:cNvPr id="163" name="Rectangle 59"/>
            <p:cNvSpPr>
              <a:spLocks noChangeArrowheads="1"/>
            </p:cNvSpPr>
            <p:nvPr/>
          </p:nvSpPr>
          <p:spPr bwMode="auto">
            <a:xfrm>
              <a:off x="2651" y="760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Teamwork</a:t>
              </a:r>
            </a:p>
          </p:txBody>
        </p:sp>
        <p:sp>
          <p:nvSpPr>
            <p:cNvPr id="164" name="Rectangle 60"/>
            <p:cNvSpPr>
              <a:spLocks noChangeArrowheads="1"/>
            </p:cNvSpPr>
            <p:nvPr/>
          </p:nvSpPr>
          <p:spPr bwMode="auto">
            <a:xfrm>
              <a:off x="4219" y="1129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RDD-100</a:t>
              </a:r>
            </a:p>
          </p:txBody>
        </p:sp>
        <p:sp>
          <p:nvSpPr>
            <p:cNvPr id="165" name="Rectangle 61"/>
            <p:cNvSpPr>
              <a:spLocks noChangeArrowheads="1"/>
            </p:cNvSpPr>
            <p:nvPr/>
          </p:nvSpPr>
          <p:spPr bwMode="auto">
            <a:xfrm>
              <a:off x="3204" y="760"/>
              <a:ext cx="55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Select</a:t>
              </a:r>
            </a:p>
          </p:txBody>
        </p:sp>
        <p:sp>
          <p:nvSpPr>
            <p:cNvPr id="166" name="Rectangle 62"/>
            <p:cNvSpPr>
              <a:spLocks noChangeArrowheads="1"/>
            </p:cNvSpPr>
            <p:nvPr/>
          </p:nvSpPr>
          <p:spPr bwMode="auto">
            <a:xfrm>
              <a:off x="3758" y="760"/>
              <a:ext cx="553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BPwin</a:t>
              </a:r>
            </a:p>
          </p:txBody>
        </p:sp>
        <p:sp>
          <p:nvSpPr>
            <p:cNvPr id="167" name="Rectangle 63"/>
            <p:cNvSpPr>
              <a:spLocks noChangeArrowheads="1"/>
            </p:cNvSpPr>
            <p:nvPr/>
          </p:nvSpPr>
          <p:spPr bwMode="auto">
            <a:xfrm>
              <a:off x="4080" y="944"/>
              <a:ext cx="554" cy="18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>
                  <a:solidFill>
                    <a:srgbClr val="0A0AB2"/>
                  </a:solidFill>
                </a:rPr>
                <a:t>CORE</a:t>
              </a:r>
            </a:p>
          </p:txBody>
        </p:sp>
      </p:grpSp>
      <p:grpSp>
        <p:nvGrpSpPr>
          <p:cNvPr id="168" name="Group 64"/>
          <p:cNvGrpSpPr>
            <a:grpSpLocks/>
          </p:cNvGrpSpPr>
          <p:nvPr/>
        </p:nvGrpSpPr>
        <p:grpSpPr bwMode="auto">
          <a:xfrm>
            <a:off x="1219200" y="5791200"/>
            <a:ext cx="2239963" cy="292100"/>
            <a:chOff x="624" y="3648"/>
            <a:chExt cx="1411" cy="184"/>
          </a:xfrm>
        </p:grpSpPr>
        <p:sp>
          <p:nvSpPr>
            <p:cNvPr id="169" name="Rectangle 65"/>
            <p:cNvSpPr>
              <a:spLocks noChangeArrowheads="1"/>
            </p:cNvSpPr>
            <p:nvPr/>
          </p:nvSpPr>
          <p:spPr bwMode="auto">
            <a:xfrm>
              <a:off x="1200" y="3648"/>
              <a:ext cx="835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PDM/PCLM Tools</a:t>
              </a:r>
            </a:p>
          </p:txBody>
        </p:sp>
        <p:sp>
          <p:nvSpPr>
            <p:cNvPr id="170" name="Rectangle 66"/>
            <p:cNvSpPr>
              <a:spLocks noChangeArrowheads="1"/>
            </p:cNvSpPr>
            <p:nvPr/>
          </p:nvSpPr>
          <p:spPr bwMode="auto">
            <a:xfrm>
              <a:off x="912" y="3648"/>
              <a:ext cx="288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Visio</a:t>
              </a:r>
            </a:p>
          </p:txBody>
        </p:sp>
        <p:sp>
          <p:nvSpPr>
            <p:cNvPr id="171" name="Rectangle 67"/>
            <p:cNvSpPr>
              <a:spLocks noChangeArrowheads="1"/>
            </p:cNvSpPr>
            <p:nvPr/>
          </p:nvSpPr>
          <p:spPr bwMode="auto">
            <a:xfrm>
              <a:off x="624" y="3648"/>
              <a:ext cx="288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PDF</a:t>
              </a:r>
            </a:p>
          </p:txBody>
        </p:sp>
      </p:grpSp>
      <p:grpSp>
        <p:nvGrpSpPr>
          <p:cNvPr id="172" name="Group 69"/>
          <p:cNvGrpSpPr>
            <a:grpSpLocks/>
          </p:cNvGrpSpPr>
          <p:nvPr/>
        </p:nvGrpSpPr>
        <p:grpSpPr bwMode="auto">
          <a:xfrm>
            <a:off x="3987800" y="2084388"/>
            <a:ext cx="1681163" cy="1903412"/>
            <a:chOff x="1152" y="1920"/>
            <a:chExt cx="1102" cy="1248"/>
          </a:xfrm>
        </p:grpSpPr>
        <p:sp>
          <p:nvSpPr>
            <p:cNvPr id="173" name="Arc 70"/>
            <p:cNvSpPr>
              <a:spLocks/>
            </p:cNvSpPr>
            <p:nvPr/>
          </p:nvSpPr>
          <p:spPr bwMode="auto">
            <a:xfrm>
              <a:off x="1152" y="1920"/>
              <a:ext cx="1070" cy="12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740"/>
                <a:gd name="T1" fmla="*/ 0 h 21600"/>
                <a:gd name="T2" fmla="*/ 18740 w 18740"/>
                <a:gd name="T3" fmla="*/ 10859 h 21600"/>
                <a:gd name="T4" fmla="*/ 0 w 187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40" h="21600" fill="none" extrusionOk="0">
                  <a:moveTo>
                    <a:pt x="0" y="0"/>
                  </a:moveTo>
                  <a:cubicBezTo>
                    <a:pt x="7741" y="0"/>
                    <a:pt x="14890" y="4142"/>
                    <a:pt x="18740" y="10858"/>
                  </a:cubicBezTo>
                </a:path>
                <a:path w="18740" h="21600" stroke="0" extrusionOk="0">
                  <a:moveTo>
                    <a:pt x="0" y="0"/>
                  </a:moveTo>
                  <a:cubicBezTo>
                    <a:pt x="7741" y="0"/>
                    <a:pt x="14890" y="4142"/>
                    <a:pt x="18740" y="1085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174" name="Line 71"/>
            <p:cNvSpPr>
              <a:spLocks noChangeShapeType="1"/>
            </p:cNvSpPr>
            <p:nvPr/>
          </p:nvSpPr>
          <p:spPr bwMode="auto">
            <a:xfrm flipV="1">
              <a:off x="1152" y="1920"/>
              <a:ext cx="0" cy="432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175" name="Line 72"/>
            <p:cNvSpPr>
              <a:spLocks noChangeShapeType="1"/>
            </p:cNvSpPr>
            <p:nvPr/>
          </p:nvSpPr>
          <p:spPr bwMode="auto">
            <a:xfrm rot="3600000" flipV="1">
              <a:off x="2040" y="2435"/>
              <a:ext cx="1" cy="427"/>
            </a:xfrm>
            <a:prstGeom prst="line">
              <a:avLst/>
            </a:prstGeom>
            <a:noFill/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176" name="Arc 73"/>
            <p:cNvSpPr>
              <a:spLocks/>
            </p:cNvSpPr>
            <p:nvPr/>
          </p:nvSpPr>
          <p:spPr bwMode="auto">
            <a:xfrm>
              <a:off x="1152" y="2352"/>
              <a:ext cx="704" cy="8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646"/>
                <a:gd name="T1" fmla="*/ 0 h 21600"/>
                <a:gd name="T2" fmla="*/ 18646 w 18646"/>
                <a:gd name="T3" fmla="*/ 10697 h 21600"/>
                <a:gd name="T4" fmla="*/ 0 w 186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46" h="21600" fill="none" extrusionOk="0">
                  <a:moveTo>
                    <a:pt x="0" y="0"/>
                  </a:moveTo>
                  <a:cubicBezTo>
                    <a:pt x="7674" y="0"/>
                    <a:pt x="14772" y="4071"/>
                    <a:pt x="18646" y="10696"/>
                  </a:cubicBezTo>
                </a:path>
                <a:path w="18646" h="21600" stroke="0" extrusionOk="0">
                  <a:moveTo>
                    <a:pt x="0" y="0"/>
                  </a:moveTo>
                  <a:cubicBezTo>
                    <a:pt x="7674" y="0"/>
                    <a:pt x="14772" y="4071"/>
                    <a:pt x="18646" y="1069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1106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</p:grpSp>
      <p:sp>
        <p:nvSpPr>
          <p:cNvPr id="177" name="Text Box 74"/>
          <p:cNvSpPr txBox="1">
            <a:spLocks noChangeArrowheads="1"/>
          </p:cNvSpPr>
          <p:nvPr/>
        </p:nvSpPr>
        <p:spPr bwMode="auto">
          <a:xfrm>
            <a:off x="4376738" y="2400300"/>
            <a:ext cx="79342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1400" dirty="0">
                <a:solidFill>
                  <a:srgbClr val="0A0AB2"/>
                </a:solidFill>
              </a:rPr>
              <a:t>Data</a:t>
            </a:r>
            <a:br>
              <a:rPr lang="en-GB" altLang="en-US" sz="1400" dirty="0">
                <a:solidFill>
                  <a:srgbClr val="0A0AB2"/>
                </a:solidFill>
              </a:rPr>
            </a:br>
            <a:r>
              <a:rPr lang="en-GB" altLang="en-US" sz="1400" dirty="0">
                <a:solidFill>
                  <a:srgbClr val="0A0AB2"/>
                </a:solidFill>
              </a:rPr>
              <a:t>Converters</a:t>
            </a:r>
          </a:p>
        </p:txBody>
      </p:sp>
      <p:sp>
        <p:nvSpPr>
          <p:cNvPr id="178" name="Oval 76"/>
          <p:cNvSpPr>
            <a:spLocks noChangeArrowheads="1"/>
          </p:cNvSpPr>
          <p:nvPr/>
        </p:nvSpPr>
        <p:spPr bwMode="auto">
          <a:xfrm>
            <a:off x="2743200" y="2743200"/>
            <a:ext cx="2489200" cy="2489200"/>
          </a:xfrm>
          <a:prstGeom prst="ellipse">
            <a:avLst/>
          </a:prstGeom>
          <a:solidFill>
            <a:srgbClr val="CDE6FF"/>
          </a:solidFill>
          <a:ln w="12700">
            <a:solidFill>
              <a:srgbClr val="1106E8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79" name="Line 77"/>
          <p:cNvSpPr>
            <a:spLocks noChangeShapeType="1"/>
          </p:cNvSpPr>
          <p:nvPr/>
        </p:nvSpPr>
        <p:spPr bwMode="auto">
          <a:xfrm flipV="1">
            <a:off x="3987800" y="2743200"/>
            <a:ext cx="0" cy="1244600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0" name="Line 78"/>
          <p:cNvSpPr>
            <a:spLocks noChangeShapeType="1"/>
          </p:cNvSpPr>
          <p:nvPr/>
        </p:nvSpPr>
        <p:spPr bwMode="auto">
          <a:xfrm rot="3600000">
            <a:off x="3411538" y="4232275"/>
            <a:ext cx="1023938" cy="7191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1" name="Line 79"/>
          <p:cNvSpPr>
            <a:spLocks noChangeShapeType="1"/>
          </p:cNvSpPr>
          <p:nvPr/>
        </p:nvSpPr>
        <p:spPr bwMode="auto">
          <a:xfrm rot="18000000" flipH="1">
            <a:off x="4518025" y="3670300"/>
            <a:ext cx="6350" cy="12398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2" name="Text Box 80"/>
          <p:cNvSpPr txBox="1">
            <a:spLocks noChangeArrowheads="1"/>
          </p:cNvSpPr>
          <p:nvPr/>
        </p:nvSpPr>
        <p:spPr bwMode="auto">
          <a:xfrm>
            <a:off x="3154362" y="3250084"/>
            <a:ext cx="2580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>
                <a:solidFill>
                  <a:srgbClr val="0A0AB2"/>
                </a:solidFill>
              </a:rPr>
              <a:t>API</a:t>
            </a:r>
          </a:p>
        </p:txBody>
      </p:sp>
      <p:sp>
        <p:nvSpPr>
          <p:cNvPr id="183" name="Text Box 81"/>
          <p:cNvSpPr txBox="1">
            <a:spLocks noChangeArrowheads="1"/>
          </p:cNvSpPr>
          <p:nvPr/>
        </p:nvSpPr>
        <p:spPr bwMode="auto">
          <a:xfrm>
            <a:off x="4485297" y="3326448"/>
            <a:ext cx="56906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1400" dirty="0">
                <a:solidFill>
                  <a:srgbClr val="0A0AB2"/>
                </a:solidFill>
              </a:rPr>
              <a:t>Import/</a:t>
            </a:r>
            <a:br>
              <a:rPr lang="en-GB" altLang="en-US" sz="1400" dirty="0">
                <a:solidFill>
                  <a:srgbClr val="0A0AB2"/>
                </a:solidFill>
              </a:rPr>
            </a:br>
            <a:r>
              <a:rPr lang="en-GB" altLang="en-US" sz="1400" dirty="0">
                <a:solidFill>
                  <a:srgbClr val="0A0AB2"/>
                </a:solidFill>
              </a:rPr>
              <a:t>Export</a:t>
            </a:r>
          </a:p>
        </p:txBody>
      </p:sp>
      <p:sp>
        <p:nvSpPr>
          <p:cNvPr id="184" name="Text Box 82"/>
          <p:cNvSpPr txBox="1">
            <a:spLocks noChangeArrowheads="1"/>
          </p:cNvSpPr>
          <p:nvPr/>
        </p:nvSpPr>
        <p:spPr bwMode="auto">
          <a:xfrm>
            <a:off x="4013835" y="4639628"/>
            <a:ext cx="7660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>
                <a:solidFill>
                  <a:srgbClr val="0A0AB2"/>
                </a:solidFill>
              </a:rPr>
              <a:t>Reporting</a:t>
            </a:r>
          </a:p>
        </p:txBody>
      </p:sp>
      <p:sp>
        <p:nvSpPr>
          <p:cNvPr id="185" name="Line 83"/>
          <p:cNvSpPr>
            <a:spLocks noChangeShapeType="1"/>
          </p:cNvSpPr>
          <p:nvPr/>
        </p:nvSpPr>
        <p:spPr bwMode="auto">
          <a:xfrm rot="3600000" flipV="1">
            <a:off x="2912261" y="3372707"/>
            <a:ext cx="978797" cy="750232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6" name="Text Box 84"/>
          <p:cNvSpPr txBox="1">
            <a:spLocks noChangeArrowheads="1"/>
          </p:cNvSpPr>
          <p:nvPr/>
        </p:nvSpPr>
        <p:spPr bwMode="auto">
          <a:xfrm>
            <a:off x="3384550" y="4702175"/>
            <a:ext cx="35747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 err="1">
                <a:solidFill>
                  <a:srgbClr val="0A0AB2"/>
                </a:solidFill>
              </a:rPr>
              <a:t>Cmd</a:t>
            </a:r>
            <a:endParaRPr lang="en-GB" altLang="en-US" sz="1500" dirty="0">
              <a:solidFill>
                <a:srgbClr val="0A0AB2"/>
              </a:solidFill>
            </a:endParaRPr>
          </a:p>
        </p:txBody>
      </p:sp>
      <p:sp>
        <p:nvSpPr>
          <p:cNvPr id="187" name="Line 87"/>
          <p:cNvSpPr>
            <a:spLocks noChangeShapeType="1"/>
          </p:cNvSpPr>
          <p:nvPr/>
        </p:nvSpPr>
        <p:spPr bwMode="auto">
          <a:xfrm rot="3600000">
            <a:off x="3389313" y="3817938"/>
            <a:ext cx="265113" cy="1176338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9" name="Text Box 89"/>
          <p:cNvSpPr txBox="1">
            <a:spLocks noChangeArrowheads="1"/>
          </p:cNvSpPr>
          <p:nvPr/>
        </p:nvSpPr>
        <p:spPr bwMode="auto">
          <a:xfrm>
            <a:off x="2819400" y="3970776"/>
            <a:ext cx="5682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>
                <a:solidFill>
                  <a:srgbClr val="0A0AB2"/>
                </a:solidFill>
              </a:rPr>
              <a:t>Frames</a:t>
            </a:r>
          </a:p>
        </p:txBody>
      </p:sp>
      <p:grpSp>
        <p:nvGrpSpPr>
          <p:cNvPr id="190" name="Group 90"/>
          <p:cNvGrpSpPr>
            <a:grpSpLocks/>
          </p:cNvGrpSpPr>
          <p:nvPr/>
        </p:nvGrpSpPr>
        <p:grpSpPr bwMode="auto">
          <a:xfrm>
            <a:off x="609600" y="4156869"/>
            <a:ext cx="990600" cy="1150937"/>
            <a:chOff x="384" y="2700"/>
            <a:chExt cx="624" cy="725"/>
          </a:xfrm>
        </p:grpSpPr>
        <p:sp>
          <p:nvSpPr>
            <p:cNvPr id="191" name="Rectangle 91"/>
            <p:cNvSpPr>
              <a:spLocks noChangeArrowheads="1"/>
            </p:cNvSpPr>
            <p:nvPr/>
          </p:nvSpPr>
          <p:spPr bwMode="auto">
            <a:xfrm>
              <a:off x="384" y="2700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JIRA</a:t>
              </a:r>
              <a:endParaRPr lang="en-GB" altLang="en-US" sz="1600" dirty="0">
                <a:solidFill>
                  <a:srgbClr val="0A0AB2"/>
                </a:solidFill>
              </a:endParaRPr>
            </a:p>
          </p:txBody>
        </p:sp>
        <p:sp>
          <p:nvSpPr>
            <p:cNvPr id="192" name="Rectangle 92"/>
            <p:cNvSpPr>
              <a:spLocks noChangeArrowheads="1"/>
            </p:cNvSpPr>
            <p:nvPr/>
          </p:nvSpPr>
          <p:spPr bwMode="auto">
            <a:xfrm>
              <a:off x="384" y="2880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Documentum</a:t>
              </a:r>
            </a:p>
          </p:txBody>
        </p:sp>
        <p:sp>
          <p:nvSpPr>
            <p:cNvPr id="193" name="Rectangle 93"/>
            <p:cNvSpPr>
              <a:spLocks noChangeArrowheads="1"/>
            </p:cNvSpPr>
            <p:nvPr/>
          </p:nvSpPr>
          <p:spPr bwMode="auto">
            <a:xfrm>
              <a:off x="384" y="3063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400" dirty="0">
                  <a:solidFill>
                    <a:srgbClr val="0A0AB2"/>
                  </a:solidFill>
                </a:rPr>
                <a:t>Bugzilla</a:t>
              </a:r>
            </a:p>
          </p:txBody>
        </p:sp>
        <p:sp>
          <p:nvSpPr>
            <p:cNvPr id="194" name="Rectangle 94"/>
            <p:cNvSpPr>
              <a:spLocks noChangeArrowheads="1"/>
            </p:cNvSpPr>
            <p:nvPr/>
          </p:nvSpPr>
          <p:spPr bwMode="auto">
            <a:xfrm>
              <a:off x="384" y="3241"/>
              <a:ext cx="624" cy="18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altLang="en-US" sz="1100" dirty="0">
                  <a:solidFill>
                    <a:srgbClr val="0A0AB2"/>
                  </a:solidFill>
                </a:rPr>
                <a:t>Others (URL refs)</a:t>
              </a:r>
            </a:p>
          </p:txBody>
        </p:sp>
      </p:grpSp>
      <p:sp>
        <p:nvSpPr>
          <p:cNvPr id="195" name="Rectangle 95"/>
          <p:cNvSpPr>
            <a:spLocks noChangeArrowheads="1"/>
          </p:cNvSpPr>
          <p:nvPr/>
        </p:nvSpPr>
        <p:spPr bwMode="auto">
          <a:xfrm>
            <a:off x="609600" y="2138362"/>
            <a:ext cx="822325" cy="292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1106E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400" dirty="0">
                <a:solidFill>
                  <a:srgbClr val="0A0AB2"/>
                </a:solidFill>
              </a:rPr>
              <a:t>Project</a:t>
            </a:r>
            <a:endParaRPr lang="en-GB" altLang="en-US" sz="1600" dirty="0">
              <a:solidFill>
                <a:srgbClr val="0A0AB2"/>
              </a:solidFill>
            </a:endParaRPr>
          </a:p>
        </p:txBody>
      </p:sp>
      <p:sp>
        <p:nvSpPr>
          <p:cNvPr id="196" name="Line 96"/>
          <p:cNvSpPr>
            <a:spLocks noChangeShapeType="1"/>
          </p:cNvSpPr>
          <p:nvPr/>
        </p:nvSpPr>
        <p:spPr bwMode="auto">
          <a:xfrm>
            <a:off x="1447800" y="2396782"/>
            <a:ext cx="1530350" cy="867118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97" name="Text Box 97"/>
          <p:cNvSpPr txBox="1">
            <a:spLocks noChangeArrowheads="1"/>
          </p:cNvSpPr>
          <p:nvPr/>
        </p:nvSpPr>
        <p:spPr bwMode="auto">
          <a:xfrm>
            <a:off x="1412875" y="2590667"/>
            <a:ext cx="46968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050" dirty="0">
                <a:solidFill>
                  <a:srgbClr val="E60A0A"/>
                </a:solidFill>
              </a:rPr>
              <a:t>WBS</a:t>
            </a:r>
          </a:p>
          <a:p>
            <a:r>
              <a:rPr lang="en-GB" altLang="en-US" sz="1050" dirty="0">
                <a:solidFill>
                  <a:srgbClr val="E60A0A"/>
                </a:solidFill>
              </a:rPr>
              <a:t>Progress</a:t>
            </a:r>
          </a:p>
        </p:txBody>
      </p:sp>
      <p:sp>
        <p:nvSpPr>
          <p:cNvPr id="198" name="Line 27"/>
          <p:cNvSpPr>
            <a:spLocks noChangeShapeType="1"/>
          </p:cNvSpPr>
          <p:nvPr/>
        </p:nvSpPr>
        <p:spPr bwMode="auto">
          <a:xfrm>
            <a:off x="3521869" y="1360488"/>
            <a:ext cx="211931" cy="1427610"/>
          </a:xfrm>
          <a:prstGeom prst="line">
            <a:avLst/>
          </a:prstGeom>
          <a:noFill/>
          <a:ln w="9525">
            <a:solidFill>
              <a:srgbClr val="E60A0A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99" name="Text Box 14"/>
          <p:cNvSpPr txBox="1">
            <a:spLocks noChangeArrowheads="1"/>
          </p:cNvSpPr>
          <p:nvPr/>
        </p:nvSpPr>
        <p:spPr bwMode="auto">
          <a:xfrm>
            <a:off x="2690344" y="1622425"/>
            <a:ext cx="7870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en-US" sz="1050" dirty="0" smtClean="0">
                <a:solidFill>
                  <a:srgbClr val="E60A0A"/>
                </a:solidFill>
              </a:rPr>
              <a:t>REST-based</a:t>
            </a:r>
          </a:p>
          <a:p>
            <a:pPr algn="r"/>
            <a:r>
              <a:rPr lang="en-GB" altLang="en-US" sz="1050" dirty="0" smtClean="0">
                <a:solidFill>
                  <a:srgbClr val="E60A0A"/>
                </a:solidFill>
              </a:rPr>
              <a:t>HTTP requests</a:t>
            </a:r>
            <a:endParaRPr lang="en-GB" altLang="en-US" sz="1050" dirty="0">
              <a:solidFill>
                <a:srgbClr val="E60A0A"/>
              </a:solidFill>
            </a:endParaRPr>
          </a:p>
        </p:txBody>
      </p:sp>
      <p:sp>
        <p:nvSpPr>
          <p:cNvPr id="73" name="Line 77"/>
          <p:cNvSpPr>
            <a:spLocks noChangeShapeType="1"/>
          </p:cNvSpPr>
          <p:nvPr/>
        </p:nvSpPr>
        <p:spPr bwMode="auto">
          <a:xfrm flipH="1" flipV="1">
            <a:off x="3346449" y="2930524"/>
            <a:ext cx="667385" cy="1031875"/>
          </a:xfrm>
          <a:prstGeom prst="line">
            <a:avLst/>
          </a:prstGeom>
          <a:noFill/>
          <a:ln w="12700">
            <a:solidFill>
              <a:srgbClr val="1106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sp>
        <p:nvSpPr>
          <p:cNvPr id="188" name="Oval 88"/>
          <p:cNvSpPr>
            <a:spLocks noChangeArrowheads="1"/>
          </p:cNvSpPr>
          <p:nvPr/>
        </p:nvSpPr>
        <p:spPr bwMode="auto">
          <a:xfrm>
            <a:off x="3402013" y="3402013"/>
            <a:ext cx="1171575" cy="1171575"/>
          </a:xfrm>
          <a:prstGeom prst="ellipse">
            <a:avLst/>
          </a:prstGeom>
          <a:solidFill>
            <a:srgbClr val="107FFC"/>
          </a:solidFill>
          <a:ln w="12700">
            <a:solidFill>
              <a:srgbClr val="1106E8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GB" altLang="en-US" sz="2400" b="1" dirty="0"/>
              <a:t>Cradle</a:t>
            </a:r>
            <a:endParaRPr lang="en-GB" altLang="en-US" sz="1600" b="1" dirty="0"/>
          </a:p>
        </p:txBody>
      </p:sp>
      <p:sp>
        <p:nvSpPr>
          <p:cNvPr id="74" name="Text Box 80"/>
          <p:cNvSpPr txBox="1">
            <a:spLocks noChangeArrowheads="1"/>
          </p:cNvSpPr>
          <p:nvPr/>
        </p:nvSpPr>
        <p:spPr bwMode="auto">
          <a:xfrm>
            <a:off x="3598254" y="2941825"/>
            <a:ext cx="30681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500" dirty="0" smtClean="0">
                <a:solidFill>
                  <a:srgbClr val="0A0AB2"/>
                </a:solidFill>
              </a:rPr>
              <a:t>WSI</a:t>
            </a:r>
            <a:endParaRPr lang="en-GB" altLang="en-US" sz="1500" dirty="0">
              <a:solidFill>
                <a:srgbClr val="0A0A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24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Process Applicability</a:t>
            </a:r>
            <a:r>
              <a:rPr lang="en-GB" dirty="0"/>
              <a:t>	</a:t>
            </a:r>
            <a:r>
              <a:rPr lang="en-GB" dirty="0" smtClean="0"/>
              <a:t>3.11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Cradle supports industry processes such as:</a:t>
            </a:r>
          </a:p>
          <a:p>
            <a:pPr lvl="1"/>
            <a:r>
              <a:rPr lang="en-GB" dirty="0">
                <a:solidFill>
                  <a:srgbClr val="1106E8"/>
                </a:solidFill>
              </a:rPr>
              <a:t>EIA 632</a:t>
            </a:r>
            <a:r>
              <a:rPr lang="en-GB" dirty="0" smtClean="0"/>
              <a:t>	</a:t>
            </a:r>
            <a:r>
              <a:rPr lang="en-GB" dirty="0" smtClean="0">
                <a:solidFill>
                  <a:srgbClr val="E60A0A"/>
                </a:solidFill>
                <a:sym typeface="Wingdings"/>
              </a:rPr>
              <a:t></a:t>
            </a:r>
            <a:r>
              <a:rPr lang="en-GB" dirty="0" smtClean="0">
                <a:sym typeface="Wingdings"/>
              </a:rPr>
              <a:t>   </a:t>
            </a:r>
            <a:r>
              <a:rPr lang="en-GB" dirty="0" smtClean="0">
                <a:solidFill>
                  <a:srgbClr val="1106E8"/>
                </a:solidFill>
              </a:rPr>
              <a:t>P1220            </a:t>
            </a:r>
            <a:r>
              <a:rPr lang="en-GB" dirty="0" smtClean="0">
                <a:solidFill>
                  <a:srgbClr val="E60A0A"/>
                </a:solidFill>
                <a:sym typeface="Wingdings"/>
              </a:rPr>
              <a:t>  </a:t>
            </a:r>
            <a:r>
              <a:rPr lang="en-GB" dirty="0" smtClean="0">
                <a:sym typeface="Wingdings"/>
              </a:rPr>
              <a:t> </a:t>
            </a:r>
            <a:r>
              <a:rPr lang="en-GB" dirty="0" smtClean="0">
                <a:solidFill>
                  <a:srgbClr val="1106E8"/>
                </a:solidFill>
              </a:rPr>
              <a:t>ISO </a:t>
            </a:r>
            <a:r>
              <a:rPr lang="en-GB" dirty="0">
                <a:solidFill>
                  <a:srgbClr val="1106E8"/>
                </a:solidFill>
              </a:rPr>
              <a:t>15288</a:t>
            </a:r>
          </a:p>
          <a:p>
            <a:pPr>
              <a:spcBef>
                <a:spcPts val="1200"/>
              </a:spcBef>
            </a:pPr>
            <a:r>
              <a:rPr lang="en-GB" dirty="0"/>
              <a:t>Commercial processes:</a:t>
            </a:r>
          </a:p>
          <a:p>
            <a:pPr lvl="1"/>
            <a:r>
              <a:rPr lang="en-GB" dirty="0" smtClean="0">
                <a:solidFill>
                  <a:srgbClr val="1106E8"/>
                </a:solidFill>
              </a:rPr>
              <a:t>Reveal	</a:t>
            </a:r>
            <a:r>
              <a:rPr lang="en-GB" dirty="0" smtClean="0">
                <a:solidFill>
                  <a:srgbClr val="E60A0A"/>
                </a:solidFill>
                <a:sym typeface="Wingdings"/>
              </a:rPr>
              <a:t> </a:t>
            </a:r>
            <a:r>
              <a:rPr lang="en-GB" dirty="0" smtClean="0">
                <a:sym typeface="Wingdings"/>
              </a:rPr>
              <a:t>  </a:t>
            </a:r>
            <a:r>
              <a:rPr lang="en-GB" dirty="0" err="1" smtClean="0">
                <a:solidFill>
                  <a:srgbClr val="1106E8"/>
                </a:solidFill>
              </a:rPr>
              <a:t>Volere</a:t>
            </a:r>
            <a:endParaRPr lang="en-GB" dirty="0">
              <a:solidFill>
                <a:srgbClr val="1106E8"/>
              </a:solidFill>
            </a:endParaRPr>
          </a:p>
          <a:p>
            <a:pPr>
              <a:spcBef>
                <a:spcPts val="1200"/>
              </a:spcBef>
            </a:pPr>
            <a:r>
              <a:rPr lang="en-GB" dirty="0"/>
              <a:t>Governmental processes and process frameworks:</a:t>
            </a:r>
          </a:p>
          <a:p>
            <a:pPr lvl="1"/>
            <a:r>
              <a:rPr lang="en-GB" dirty="0" smtClean="0">
                <a:solidFill>
                  <a:srgbClr val="1106E8"/>
                </a:solidFill>
              </a:rPr>
              <a:t>UPDM</a:t>
            </a:r>
            <a:r>
              <a:rPr lang="en-GB" dirty="0"/>
              <a:t>	</a:t>
            </a:r>
            <a:r>
              <a:rPr lang="en-GB" dirty="0" smtClean="0">
                <a:solidFill>
                  <a:srgbClr val="E60A0A"/>
                </a:solidFill>
                <a:sym typeface="Wingdings"/>
              </a:rPr>
              <a:t></a:t>
            </a:r>
            <a:r>
              <a:rPr lang="en-GB" dirty="0" smtClean="0">
                <a:sym typeface="Wingdings"/>
              </a:rPr>
              <a:t>   </a:t>
            </a:r>
            <a:r>
              <a:rPr lang="en-GB" dirty="0" smtClean="0">
                <a:solidFill>
                  <a:srgbClr val="1106E8"/>
                </a:solidFill>
              </a:rPr>
              <a:t>TOGAF           </a:t>
            </a:r>
            <a:r>
              <a:rPr lang="en-GB" dirty="0" smtClean="0">
                <a:solidFill>
                  <a:srgbClr val="E60A0A"/>
                </a:solidFill>
                <a:sym typeface="Wingdings"/>
              </a:rPr>
              <a:t></a:t>
            </a:r>
            <a:r>
              <a:rPr lang="en-GB" dirty="0" smtClean="0">
                <a:sym typeface="Wingdings"/>
              </a:rPr>
              <a:t>   </a:t>
            </a:r>
            <a:r>
              <a:rPr lang="en-GB" dirty="0" smtClean="0">
                <a:solidFill>
                  <a:srgbClr val="1106E8"/>
                </a:solidFill>
              </a:rPr>
              <a:t>PRINCE2          </a:t>
            </a:r>
            <a:r>
              <a:rPr lang="en-GB" dirty="0" smtClean="0">
                <a:solidFill>
                  <a:srgbClr val="E60A0A"/>
                </a:solidFill>
                <a:sym typeface="Wingdings"/>
              </a:rPr>
              <a:t></a:t>
            </a:r>
            <a:r>
              <a:rPr lang="en-GB" dirty="0" smtClean="0">
                <a:sym typeface="Wingdings"/>
              </a:rPr>
              <a:t>   </a:t>
            </a:r>
            <a:r>
              <a:rPr lang="en-GB" dirty="0" err="1" smtClean="0">
                <a:solidFill>
                  <a:srgbClr val="1106E8"/>
                </a:solidFill>
              </a:rPr>
              <a:t>Archimate</a:t>
            </a:r>
            <a:endParaRPr lang="en-GB" dirty="0">
              <a:solidFill>
                <a:srgbClr val="1106E8"/>
              </a:solidFill>
            </a:endParaRPr>
          </a:p>
          <a:p>
            <a:pPr>
              <a:spcBef>
                <a:spcPts val="1200"/>
              </a:spcBef>
            </a:pPr>
            <a:r>
              <a:rPr lang="en-GB" dirty="0"/>
              <a:t>Cradle's UI is configurable to support your projects' processes:</a:t>
            </a:r>
          </a:p>
          <a:p>
            <a:pPr lvl="1"/>
            <a:r>
              <a:rPr lang="en-GB" i="1" dirty="0">
                <a:solidFill>
                  <a:srgbClr val="E60A0A"/>
                </a:solidFill>
              </a:rPr>
              <a:t>Start pages</a:t>
            </a:r>
            <a:r>
              <a:rPr lang="en-GB" dirty="0" smtClean="0"/>
              <a:t>, customise the UI with your most frequently-used controls</a:t>
            </a:r>
          </a:p>
          <a:p>
            <a:pPr lvl="1"/>
            <a:r>
              <a:rPr lang="en-GB" i="1" dirty="0">
                <a:solidFill>
                  <a:srgbClr val="E60A0A"/>
                </a:solidFill>
              </a:rPr>
              <a:t>Phase hierarchy </a:t>
            </a:r>
            <a:r>
              <a:rPr lang="en-GB" dirty="0"/>
              <a:t>of folders/subfolders for process phases, activities, reviews</a:t>
            </a:r>
          </a:p>
          <a:p>
            <a:pPr lvl="1"/>
            <a:r>
              <a:rPr lang="en-GB" dirty="0" smtClean="0"/>
              <a:t>Control access </a:t>
            </a:r>
            <a:r>
              <a:rPr lang="en-GB" dirty="0"/>
              <a:t>project </a:t>
            </a:r>
            <a:r>
              <a:rPr lang="en-GB" dirty="0" smtClean="0"/>
              <a:t>data, such as:</a:t>
            </a:r>
            <a:endParaRPr lang="en-GB" dirty="0"/>
          </a:p>
          <a:p>
            <a:pPr lvl="2"/>
            <a:r>
              <a:rPr lang="en-GB" i="1" dirty="0">
                <a:solidFill>
                  <a:srgbClr val="E60A0A"/>
                </a:solidFill>
              </a:rPr>
              <a:t>Sprints</a:t>
            </a:r>
            <a:r>
              <a:rPr lang="en-GB" dirty="0"/>
              <a:t> / </a:t>
            </a:r>
            <a:r>
              <a:rPr lang="en-GB" i="1" dirty="0">
                <a:solidFill>
                  <a:srgbClr val="E60A0A"/>
                </a:solidFill>
              </a:rPr>
              <a:t>iterations</a:t>
            </a:r>
            <a:r>
              <a:rPr lang="en-GB" dirty="0"/>
              <a:t> in agile / </a:t>
            </a:r>
            <a:r>
              <a:rPr lang="en-GB" dirty="0">
                <a:solidFill>
                  <a:srgbClr val="1106E8"/>
                </a:solidFill>
              </a:rPr>
              <a:t>SCRUM</a:t>
            </a:r>
          </a:p>
          <a:p>
            <a:pPr lvl="2"/>
            <a:r>
              <a:rPr lang="en-GB" dirty="0">
                <a:solidFill>
                  <a:srgbClr val="1106E8"/>
                </a:solidFill>
              </a:rPr>
              <a:t>Rational Unified Process </a:t>
            </a:r>
            <a:r>
              <a:rPr lang="en-GB" dirty="0"/>
              <a:t>(RUP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03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89" y="1890712"/>
            <a:ext cx="236884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	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UK:</a:t>
            </a:r>
          </a:p>
          <a:p>
            <a:pPr lvl="1">
              <a:spcAft>
                <a:spcPts val="0"/>
              </a:spcAft>
            </a:pPr>
            <a:r>
              <a:rPr lang="en-GB" noProof="0" dirty="0" smtClean="0"/>
              <a:t>Founded:  </a:t>
            </a:r>
            <a:r>
              <a:rPr lang="en-GB" noProof="0" dirty="0" smtClean="0">
                <a:solidFill>
                  <a:srgbClr val="1106E8"/>
                </a:solidFill>
              </a:rPr>
              <a:t>1987</a:t>
            </a:r>
          </a:p>
          <a:p>
            <a:pPr lvl="1">
              <a:spcAft>
                <a:spcPts val="0"/>
              </a:spcAft>
            </a:pPr>
            <a:r>
              <a:rPr lang="en-GB" noProof="0" dirty="0" smtClean="0"/>
              <a:t>Trading:     </a:t>
            </a:r>
            <a:r>
              <a:rPr lang="en-GB" dirty="0" smtClean="0">
                <a:solidFill>
                  <a:srgbClr val="1106E8"/>
                </a:solidFill>
              </a:rPr>
              <a:t>35+ years</a:t>
            </a:r>
          </a:p>
          <a:p>
            <a:pPr lvl="1"/>
            <a:r>
              <a:rPr lang="en-GB" noProof="0" dirty="0" smtClean="0"/>
              <a:t>Offices:      </a:t>
            </a:r>
            <a:r>
              <a:rPr lang="en-GB" noProof="0" dirty="0" smtClean="0">
                <a:solidFill>
                  <a:srgbClr val="1106E8"/>
                </a:solidFill>
              </a:rPr>
              <a:t>Barrow-in-Furness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	           </a:t>
            </a:r>
            <a:r>
              <a:rPr lang="en-GB" noProof="0" dirty="0" smtClean="0">
                <a:solidFill>
                  <a:srgbClr val="1106E8"/>
                </a:solidFill>
              </a:rPr>
              <a:t>Alicante</a:t>
            </a:r>
            <a:r>
              <a:rPr lang="en-GB" noProof="0" dirty="0" smtClean="0"/>
              <a:t>, Spain</a:t>
            </a:r>
          </a:p>
          <a:p>
            <a:pPr>
              <a:spcBef>
                <a:spcPts val="10000"/>
              </a:spcBef>
            </a:pPr>
            <a:r>
              <a:rPr lang="en-GB" noProof="0" dirty="0" smtClean="0"/>
              <a:t>US:</a:t>
            </a:r>
          </a:p>
          <a:p>
            <a:pPr lvl="1">
              <a:spcAft>
                <a:spcPts val="0"/>
              </a:spcAft>
            </a:pPr>
            <a:r>
              <a:rPr lang="en-GB" noProof="0" dirty="0" smtClean="0"/>
              <a:t>Founded:  </a:t>
            </a:r>
            <a:r>
              <a:rPr lang="en-GB" noProof="0" dirty="0" smtClean="0">
                <a:solidFill>
                  <a:srgbClr val="1106E8"/>
                </a:solidFill>
              </a:rPr>
              <a:t>1998</a:t>
            </a:r>
          </a:p>
          <a:p>
            <a:pPr lvl="1">
              <a:spcAft>
                <a:spcPts val="0"/>
              </a:spcAft>
            </a:pPr>
            <a:r>
              <a:rPr lang="en-GB" noProof="0" dirty="0" smtClean="0"/>
              <a:t>Trading:    </a:t>
            </a:r>
            <a:r>
              <a:rPr lang="en-GB" dirty="0" smtClean="0">
                <a:solidFill>
                  <a:srgbClr val="1106E8"/>
                </a:solidFill>
              </a:rPr>
              <a:t>24 years</a:t>
            </a:r>
          </a:p>
          <a:p>
            <a:pPr lvl="1"/>
            <a:r>
              <a:rPr lang="en-GB" noProof="0" dirty="0" smtClean="0"/>
              <a:t>Offices:     </a:t>
            </a:r>
            <a:r>
              <a:rPr lang="en-GB" noProof="0" dirty="0" smtClean="0">
                <a:solidFill>
                  <a:srgbClr val="1106E8"/>
                </a:solidFill>
              </a:rPr>
              <a:t>Huntsville</a:t>
            </a:r>
            <a:r>
              <a:rPr lang="en-GB" noProof="0" dirty="0" smtClean="0"/>
              <a:t>, AL</a:t>
            </a:r>
            <a:br>
              <a:rPr lang="en-GB" noProof="0" dirty="0" smtClean="0"/>
            </a:br>
            <a:r>
              <a:rPr lang="en-GB" noProof="0" dirty="0" smtClean="0"/>
              <a:t>	          </a:t>
            </a:r>
            <a:r>
              <a:rPr lang="en-GB" noProof="0" dirty="0" smtClean="0">
                <a:solidFill>
                  <a:srgbClr val="1106E8"/>
                </a:solidFill>
              </a:rPr>
              <a:t>Houston</a:t>
            </a:r>
            <a:r>
              <a:rPr lang="en-GB" noProof="0" dirty="0" smtClean="0"/>
              <a:t>, TX</a:t>
            </a:r>
            <a:endParaRPr lang="en-GB" noProof="0" dirty="0"/>
          </a:p>
        </p:txBody>
      </p:sp>
      <p:pic>
        <p:nvPicPr>
          <p:cNvPr id="5" name="Picture 5" descr="UK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0" y="1204912"/>
            <a:ext cx="1876425" cy="2743200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  <a:extLst/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845843" y="2576512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pic>
        <p:nvPicPr>
          <p:cNvPr id="8" name="Picture 7" descr="USA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0" y="4024312"/>
            <a:ext cx="4419600" cy="1995488"/>
          </a:xfrm>
          <a:prstGeom prst="rect">
            <a:avLst/>
          </a:prstGeom>
          <a:solidFill>
            <a:srgbClr val="1106E8"/>
          </a:solidFill>
          <a:ln w="12700">
            <a:solidFill>
              <a:srgbClr val="1106E8"/>
            </a:solidFill>
          </a:ln>
          <a:extLst/>
        </p:spPr>
      </p:pic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61100" y="5243512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783263" y="5527675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>
              <a:solidFill>
                <a:srgbClr val="E60A0A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/>
        </p:nvSpPr>
        <p:spPr bwMode="auto">
          <a:xfrm>
            <a:off x="7487034" y="3248179"/>
            <a:ext cx="109538" cy="109538"/>
          </a:xfrm>
          <a:prstGeom prst="ellipse">
            <a:avLst/>
          </a:prstGeom>
          <a:solidFill>
            <a:srgbClr val="E60A0A"/>
          </a:solidFill>
          <a:ln w="12700">
            <a:solidFill>
              <a:srgbClr val="FFF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endParaRPr lang="en-GB" dirty="0">
              <a:solidFill>
                <a:srgbClr val="E6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Applications	4</a:t>
            </a:r>
            <a:endParaRPr lang="en-GB" dirty="0"/>
          </a:p>
        </p:txBody>
      </p:sp>
      <p:grpSp>
        <p:nvGrpSpPr>
          <p:cNvPr id="159" name="Group 158"/>
          <p:cNvGrpSpPr/>
          <p:nvPr/>
        </p:nvGrpSpPr>
        <p:grpSpPr>
          <a:xfrm>
            <a:off x="457200" y="1143000"/>
            <a:ext cx="3200400" cy="1295400"/>
            <a:chOff x="457200" y="1143000"/>
            <a:chExt cx="3200400" cy="1295400"/>
          </a:xfrm>
        </p:grpSpPr>
        <p:sp>
          <p:nvSpPr>
            <p:cNvPr id="5" name="Rectangle 178"/>
            <p:cNvSpPr>
              <a:spLocks noChangeArrowheads="1"/>
            </p:cNvSpPr>
            <p:nvPr/>
          </p:nvSpPr>
          <p:spPr bwMode="auto">
            <a:xfrm>
              <a:off x="457200" y="1295400"/>
              <a:ext cx="3200400" cy="114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" name="Rectangle 179"/>
            <p:cNvSpPr>
              <a:spLocks noChangeArrowheads="1"/>
            </p:cNvSpPr>
            <p:nvPr/>
          </p:nvSpPr>
          <p:spPr bwMode="auto">
            <a:xfrm>
              <a:off x="457200" y="1143000"/>
              <a:ext cx="32004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Automotive</a:t>
              </a:r>
            </a:p>
          </p:txBody>
        </p:sp>
        <p:grpSp>
          <p:nvGrpSpPr>
            <p:cNvPr id="7" name="Group 240"/>
            <p:cNvGrpSpPr>
              <a:grpSpLocks/>
            </p:cNvGrpSpPr>
            <p:nvPr/>
          </p:nvGrpSpPr>
          <p:grpSpPr bwMode="auto">
            <a:xfrm>
              <a:off x="609600" y="1443038"/>
              <a:ext cx="2876550" cy="855663"/>
              <a:chOff x="384" y="909"/>
              <a:chExt cx="1812" cy="539"/>
            </a:xfrm>
          </p:grpSpPr>
          <p:grpSp>
            <p:nvGrpSpPr>
              <p:cNvPr id="8" name="Group 234"/>
              <p:cNvGrpSpPr>
                <a:grpSpLocks/>
              </p:cNvGrpSpPr>
              <p:nvPr/>
            </p:nvGrpSpPr>
            <p:grpSpPr bwMode="auto">
              <a:xfrm>
                <a:off x="384" y="909"/>
                <a:ext cx="560" cy="480"/>
                <a:chOff x="384" y="909"/>
                <a:chExt cx="560" cy="480"/>
              </a:xfrm>
            </p:grpSpPr>
            <p:sp>
              <p:nvSpPr>
                <p:cNvPr id="18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384" y="1303"/>
                  <a:ext cx="560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Safety &amp; Controls</a:t>
                  </a:r>
                  <a:endParaRPr lang="en-GB" altLang="en-US" sz="900" b="0"/>
                </a:p>
              </p:txBody>
            </p:sp>
            <p:pic>
              <p:nvPicPr>
                <p:cNvPr id="19" name="Picture 227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909"/>
                  <a:ext cx="559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" name="Group 235"/>
              <p:cNvGrpSpPr>
                <a:grpSpLocks/>
              </p:cNvGrpSpPr>
              <p:nvPr/>
            </p:nvGrpSpPr>
            <p:grpSpPr bwMode="auto">
              <a:xfrm>
                <a:off x="1008" y="909"/>
                <a:ext cx="380" cy="480"/>
                <a:chOff x="1008" y="909"/>
                <a:chExt cx="380" cy="480"/>
              </a:xfrm>
            </p:grpSpPr>
            <p:sp>
              <p:nvSpPr>
                <p:cNvPr id="16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1056" y="1303"/>
                  <a:ext cx="300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Consoles</a:t>
                  </a:r>
                  <a:endParaRPr lang="en-GB" altLang="en-US" sz="900" b="0"/>
                </a:p>
              </p:txBody>
            </p:sp>
            <p:pic>
              <p:nvPicPr>
                <p:cNvPr id="17" name="Picture 22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09"/>
                  <a:ext cx="38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" name="Group 236"/>
              <p:cNvGrpSpPr>
                <a:grpSpLocks/>
              </p:cNvGrpSpPr>
              <p:nvPr/>
            </p:nvGrpSpPr>
            <p:grpSpPr bwMode="auto">
              <a:xfrm>
                <a:off x="1440" y="912"/>
                <a:ext cx="340" cy="477"/>
                <a:chOff x="1440" y="912"/>
                <a:chExt cx="340" cy="477"/>
              </a:xfrm>
            </p:grpSpPr>
            <p:sp>
              <p:nvSpPr>
                <p:cNvPr id="14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1440" y="1303"/>
                  <a:ext cx="252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Lighting</a:t>
                  </a:r>
                  <a:endParaRPr lang="en-GB" altLang="en-US" sz="900" b="0"/>
                </a:p>
              </p:txBody>
            </p:sp>
            <p:pic>
              <p:nvPicPr>
                <p:cNvPr id="15" name="Picture 23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912"/>
                  <a:ext cx="34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" name="Group 237"/>
              <p:cNvGrpSpPr>
                <a:grpSpLocks/>
              </p:cNvGrpSpPr>
              <p:nvPr/>
            </p:nvGrpSpPr>
            <p:grpSpPr bwMode="auto">
              <a:xfrm>
                <a:off x="1776" y="912"/>
                <a:ext cx="420" cy="536"/>
                <a:chOff x="1776" y="912"/>
                <a:chExt cx="420" cy="536"/>
              </a:xfrm>
            </p:grpSpPr>
            <p:sp>
              <p:nvSpPr>
                <p:cNvPr id="12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1776" y="1310"/>
                  <a:ext cx="420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/>
                    <a:t>Engine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US" altLang="en-US" sz="900" b="0"/>
                    <a:t>Management</a:t>
                  </a:r>
                  <a:endParaRPr lang="en-GB" altLang="en-US" sz="900" b="0"/>
                </a:p>
              </p:txBody>
            </p:sp>
            <p:pic>
              <p:nvPicPr>
                <p:cNvPr id="13" name="Picture 23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5" y="912"/>
                  <a:ext cx="369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20" name="Group 19"/>
          <p:cNvGrpSpPr/>
          <p:nvPr/>
        </p:nvGrpSpPr>
        <p:grpSpPr>
          <a:xfrm>
            <a:off x="3352799" y="4419600"/>
            <a:ext cx="1100255" cy="1724190"/>
            <a:chOff x="3352799" y="4419600"/>
            <a:chExt cx="1100255" cy="1724190"/>
          </a:xfrm>
        </p:grpSpPr>
        <p:sp>
          <p:nvSpPr>
            <p:cNvPr id="46" name="Rectangle 199"/>
            <p:cNvSpPr>
              <a:spLocks noChangeArrowheads="1"/>
            </p:cNvSpPr>
            <p:nvPr/>
          </p:nvSpPr>
          <p:spPr bwMode="auto">
            <a:xfrm>
              <a:off x="3352800" y="4571999"/>
              <a:ext cx="1100254" cy="15717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47" name="Rectangle 200"/>
            <p:cNvSpPr>
              <a:spLocks noChangeArrowheads="1"/>
            </p:cNvSpPr>
            <p:nvPr/>
          </p:nvSpPr>
          <p:spPr bwMode="auto">
            <a:xfrm>
              <a:off x="3352799" y="4419600"/>
              <a:ext cx="109728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Construction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459956" y="5382815"/>
              <a:ext cx="814388" cy="663973"/>
              <a:chOff x="3459956" y="5382815"/>
              <a:chExt cx="814388" cy="663973"/>
            </a:xfrm>
          </p:grpSpPr>
          <p:pic>
            <p:nvPicPr>
              <p:cNvPr id="53" name="Picture 19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9956" y="5382815"/>
                <a:ext cx="814388" cy="520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Text Box 196"/>
              <p:cNvSpPr txBox="1">
                <a:spLocks noChangeArrowheads="1"/>
              </p:cNvSpPr>
              <p:nvPr/>
            </p:nvSpPr>
            <p:spPr bwMode="auto">
              <a:xfrm>
                <a:off x="3459957" y="5910263"/>
                <a:ext cx="749300" cy="1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/>
                  <a:t>Roads/Bridges</a:t>
                </a:r>
                <a:endParaRPr lang="en-GB" altLang="en-US" sz="900" b="0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455194" y="4679951"/>
              <a:ext cx="823912" cy="664368"/>
              <a:chOff x="3455194" y="4679951"/>
              <a:chExt cx="823912" cy="664368"/>
            </a:xfrm>
          </p:grpSpPr>
          <p:sp>
            <p:nvSpPr>
              <p:cNvPr id="51" name="Text Box 195"/>
              <p:cNvSpPr txBox="1">
                <a:spLocks noChangeArrowheads="1"/>
              </p:cNvSpPr>
              <p:nvPr/>
            </p:nvSpPr>
            <p:spPr bwMode="auto">
              <a:xfrm>
                <a:off x="3459957" y="5207794"/>
                <a:ext cx="393700" cy="136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/>
                  <a:t>Nuclear</a:t>
                </a:r>
                <a:endParaRPr lang="en-GB" altLang="en-US" sz="900" b="0" dirty="0"/>
              </a:p>
            </p:txBody>
          </p:sp>
          <p:pic>
            <p:nvPicPr>
              <p:cNvPr id="52" name="Picture 26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5194" y="4679951"/>
                <a:ext cx="823912" cy="530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1" name="Group 160"/>
          <p:cNvGrpSpPr/>
          <p:nvPr/>
        </p:nvGrpSpPr>
        <p:grpSpPr>
          <a:xfrm>
            <a:off x="457200" y="4419600"/>
            <a:ext cx="2667000" cy="1143000"/>
            <a:chOff x="457200" y="4419600"/>
            <a:chExt cx="2667000" cy="1143000"/>
          </a:xfrm>
        </p:grpSpPr>
        <p:sp>
          <p:nvSpPr>
            <p:cNvPr id="56" name="Rectangle 192"/>
            <p:cNvSpPr>
              <a:spLocks noChangeArrowheads="1"/>
            </p:cNvSpPr>
            <p:nvPr/>
          </p:nvSpPr>
          <p:spPr bwMode="auto">
            <a:xfrm>
              <a:off x="457200" y="4572000"/>
              <a:ext cx="2667000" cy="990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57" name="Rectangle 193"/>
            <p:cNvSpPr>
              <a:spLocks noChangeArrowheads="1"/>
            </p:cNvSpPr>
            <p:nvPr/>
          </p:nvSpPr>
          <p:spPr bwMode="auto">
            <a:xfrm>
              <a:off x="457200" y="4419600"/>
              <a:ext cx="26670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Communications</a:t>
              </a:r>
            </a:p>
          </p:txBody>
        </p:sp>
        <p:grpSp>
          <p:nvGrpSpPr>
            <p:cNvPr id="58" name="Group 275"/>
            <p:cNvGrpSpPr>
              <a:grpSpLocks/>
            </p:cNvGrpSpPr>
            <p:nvPr/>
          </p:nvGrpSpPr>
          <p:grpSpPr bwMode="auto">
            <a:xfrm>
              <a:off x="609600" y="4724403"/>
              <a:ext cx="2438400" cy="747713"/>
              <a:chOff x="384" y="2976"/>
              <a:chExt cx="1536" cy="471"/>
            </a:xfrm>
          </p:grpSpPr>
          <p:pic>
            <p:nvPicPr>
              <p:cNvPr id="59" name="Picture 18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976"/>
                <a:ext cx="372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18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2976"/>
                <a:ext cx="393" cy="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" name="Text Box 188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751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 b="0" dirty="0" smtClean="0"/>
                  <a:t>G3/4/5 </a:t>
                </a:r>
                <a:r>
                  <a:rPr lang="en-US" altLang="en-US" sz="900" b="0" dirty="0"/>
                  <a:t>Cellular Networks</a:t>
                </a:r>
                <a:endParaRPr lang="en-GB" altLang="en-US" sz="900" b="0" dirty="0"/>
              </a:p>
            </p:txBody>
          </p:sp>
          <p:grpSp>
            <p:nvGrpSpPr>
              <p:cNvPr id="62" name="Group 274"/>
              <p:cNvGrpSpPr>
                <a:grpSpLocks/>
              </p:cNvGrpSpPr>
              <p:nvPr/>
            </p:nvGrpSpPr>
            <p:grpSpPr bwMode="auto">
              <a:xfrm>
                <a:off x="1200" y="2976"/>
                <a:ext cx="720" cy="470"/>
                <a:chOff x="1200" y="2976"/>
                <a:chExt cx="720" cy="470"/>
              </a:xfrm>
            </p:grpSpPr>
            <p:sp>
              <p:nvSpPr>
                <p:cNvPr id="63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1248" y="3360"/>
                  <a:ext cx="224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 b="0"/>
                    <a:t>Radios</a:t>
                  </a:r>
                  <a:endParaRPr lang="en-GB" altLang="en-US" sz="900" b="0"/>
                </a:p>
              </p:txBody>
            </p:sp>
            <p:pic>
              <p:nvPicPr>
                <p:cNvPr id="64" name="Picture 273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2976"/>
                  <a:ext cx="720" cy="3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57" name="Group 156"/>
          <p:cNvGrpSpPr/>
          <p:nvPr/>
        </p:nvGrpSpPr>
        <p:grpSpPr>
          <a:xfrm>
            <a:off x="4648200" y="3886200"/>
            <a:ext cx="3581400" cy="2257425"/>
            <a:chOff x="4648200" y="3886200"/>
            <a:chExt cx="3581400" cy="2257425"/>
          </a:xfrm>
        </p:grpSpPr>
        <p:sp>
          <p:nvSpPr>
            <p:cNvPr id="66" name="Rectangle 89"/>
            <p:cNvSpPr>
              <a:spLocks noChangeArrowheads="1"/>
            </p:cNvSpPr>
            <p:nvPr/>
          </p:nvSpPr>
          <p:spPr bwMode="auto">
            <a:xfrm>
              <a:off x="4648200" y="4038600"/>
              <a:ext cx="3581400" cy="2105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67" name="Rectangle 103"/>
            <p:cNvSpPr>
              <a:spLocks noChangeArrowheads="1"/>
            </p:cNvSpPr>
            <p:nvPr/>
          </p:nvSpPr>
          <p:spPr bwMode="auto">
            <a:xfrm>
              <a:off x="4648200" y="3886200"/>
              <a:ext cx="35814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Aviation</a:t>
              </a:r>
            </a:p>
          </p:txBody>
        </p:sp>
        <p:grpSp>
          <p:nvGrpSpPr>
            <p:cNvPr id="68" name="Group 303"/>
            <p:cNvGrpSpPr>
              <a:grpSpLocks/>
            </p:cNvGrpSpPr>
            <p:nvPr/>
          </p:nvGrpSpPr>
          <p:grpSpPr bwMode="auto">
            <a:xfrm>
              <a:off x="4799013" y="4186238"/>
              <a:ext cx="3281363" cy="1828800"/>
              <a:chOff x="3023" y="2637"/>
              <a:chExt cx="2067" cy="1152"/>
            </a:xfrm>
          </p:grpSpPr>
          <p:grpSp>
            <p:nvGrpSpPr>
              <p:cNvPr id="69" name="Group 279"/>
              <p:cNvGrpSpPr>
                <a:grpSpLocks/>
              </p:cNvGrpSpPr>
              <p:nvPr/>
            </p:nvGrpSpPr>
            <p:grpSpPr bwMode="auto">
              <a:xfrm>
                <a:off x="3023" y="3073"/>
                <a:ext cx="513" cy="309"/>
                <a:chOff x="3023" y="3073"/>
                <a:chExt cx="513" cy="309"/>
              </a:xfrm>
            </p:grpSpPr>
            <p:sp>
              <p:nvSpPr>
                <p:cNvPr id="9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08" y="3117"/>
                  <a:ext cx="128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 smtClean="0"/>
                    <a:t>F-22</a:t>
                  </a:r>
                  <a:br>
                    <a:rPr lang="en-GB" altLang="en-US" sz="900" b="0" dirty="0" smtClean="0"/>
                  </a:br>
                  <a:r>
                    <a:rPr lang="en-GB" altLang="en-US" sz="900" b="0" dirty="0" smtClean="0"/>
                    <a:t>F-35</a:t>
                  </a:r>
                  <a:endParaRPr lang="en-GB" altLang="en-US" sz="900" b="0" dirty="0"/>
                </a:p>
              </p:txBody>
            </p:sp>
            <p:pic>
              <p:nvPicPr>
                <p:cNvPr id="92" name="Picture 278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3073"/>
                  <a:ext cx="343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0" name="Group 282"/>
              <p:cNvGrpSpPr>
                <a:grpSpLocks/>
              </p:cNvGrpSpPr>
              <p:nvPr/>
            </p:nvGrpSpPr>
            <p:grpSpPr bwMode="auto">
              <a:xfrm>
                <a:off x="3023" y="2637"/>
                <a:ext cx="659" cy="425"/>
                <a:chOff x="3023" y="2637"/>
                <a:chExt cx="659" cy="425"/>
              </a:xfrm>
            </p:grpSpPr>
            <p:sp>
              <p:nvSpPr>
                <p:cNvPr id="8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518" y="2976"/>
                  <a:ext cx="164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/>
                    <a:t>E-2C</a:t>
                  </a:r>
                </a:p>
              </p:txBody>
            </p:sp>
            <p:pic>
              <p:nvPicPr>
                <p:cNvPr id="90" name="Picture 28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2637"/>
                  <a:ext cx="484" cy="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1" name="Group 285"/>
              <p:cNvGrpSpPr>
                <a:grpSpLocks/>
              </p:cNvGrpSpPr>
              <p:nvPr/>
            </p:nvGrpSpPr>
            <p:grpSpPr bwMode="auto">
              <a:xfrm>
                <a:off x="3936" y="3403"/>
                <a:ext cx="1154" cy="379"/>
                <a:chOff x="3936" y="3403"/>
                <a:chExt cx="1154" cy="379"/>
              </a:xfrm>
            </p:grpSpPr>
            <p:sp>
              <p:nvSpPr>
                <p:cNvPr id="87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3936" y="3510"/>
                  <a:ext cx="596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 smtClean="0"/>
                    <a:t>Air-to-Air Refuelling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dirty="0" smtClean="0"/>
                    <a:t>A400M / KC-46</a:t>
                  </a:r>
                  <a:endParaRPr lang="en-GB" altLang="en-US" sz="900" b="0" dirty="0"/>
                </a:p>
              </p:txBody>
            </p:sp>
            <p:pic>
              <p:nvPicPr>
                <p:cNvPr id="88" name="Picture 28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0" y="3403"/>
                  <a:ext cx="530" cy="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2" name="Group 288"/>
              <p:cNvGrpSpPr>
                <a:grpSpLocks/>
              </p:cNvGrpSpPr>
              <p:nvPr/>
            </p:nvGrpSpPr>
            <p:grpSpPr bwMode="auto">
              <a:xfrm>
                <a:off x="3023" y="3426"/>
                <a:ext cx="1055" cy="363"/>
                <a:chOff x="3023" y="3426"/>
                <a:chExt cx="1055" cy="363"/>
              </a:xfrm>
            </p:grpSpPr>
            <p:sp>
              <p:nvSpPr>
                <p:cNvPr id="85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3518" y="3702"/>
                  <a:ext cx="560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/>
                    <a:t>Air Traffic Control</a:t>
                  </a:r>
                </a:p>
              </p:txBody>
            </p:sp>
            <p:pic>
              <p:nvPicPr>
                <p:cNvPr id="86" name="Picture 287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3426"/>
                  <a:ext cx="484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3" name="Group 291"/>
              <p:cNvGrpSpPr>
                <a:grpSpLocks/>
              </p:cNvGrpSpPr>
              <p:nvPr/>
            </p:nvGrpSpPr>
            <p:grpSpPr bwMode="auto">
              <a:xfrm>
                <a:off x="4112" y="2942"/>
                <a:ext cx="966" cy="306"/>
                <a:chOff x="4112" y="2942"/>
                <a:chExt cx="966" cy="306"/>
              </a:xfrm>
            </p:grpSpPr>
            <p:sp>
              <p:nvSpPr>
                <p:cNvPr id="8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112" y="2972"/>
                  <a:ext cx="280" cy="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/>
                    <a:t>Typhoon</a:t>
                  </a:r>
                </a:p>
              </p:txBody>
            </p:sp>
            <p:pic>
              <p:nvPicPr>
                <p:cNvPr id="84" name="Picture 290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" y="2942"/>
                  <a:ext cx="662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4" name="Group 294"/>
              <p:cNvGrpSpPr>
                <a:grpSpLocks/>
              </p:cNvGrpSpPr>
              <p:nvPr/>
            </p:nvGrpSpPr>
            <p:grpSpPr bwMode="auto">
              <a:xfrm>
                <a:off x="4092" y="2640"/>
                <a:ext cx="981" cy="294"/>
                <a:chOff x="4092" y="2640"/>
                <a:chExt cx="981" cy="294"/>
              </a:xfrm>
            </p:grpSpPr>
            <p:sp>
              <p:nvSpPr>
                <p:cNvPr id="8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092" y="2662"/>
                  <a:ext cx="248" cy="1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 smtClean="0"/>
                    <a:t>Tornado</a:t>
                  </a:r>
                  <a:r>
                    <a:rPr lang="en-GB" altLang="en-US" sz="900" b="0" dirty="0"/>
                    <a:t/>
                  </a:r>
                  <a:br>
                    <a:rPr lang="en-GB" altLang="en-US" sz="900" b="0" dirty="0"/>
                  </a:br>
                  <a:r>
                    <a:rPr lang="en-GB" altLang="en-US" sz="900" b="0" dirty="0"/>
                    <a:t>GR4</a:t>
                  </a:r>
                </a:p>
              </p:txBody>
            </p:sp>
            <p:pic>
              <p:nvPicPr>
                <p:cNvPr id="82" name="Picture 293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6" y="2640"/>
                  <a:ext cx="697" cy="2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5" name="Group 297"/>
              <p:cNvGrpSpPr>
                <a:grpSpLocks/>
              </p:cNvGrpSpPr>
              <p:nvPr/>
            </p:nvGrpSpPr>
            <p:grpSpPr bwMode="auto">
              <a:xfrm>
                <a:off x="3552" y="2637"/>
                <a:ext cx="557" cy="337"/>
                <a:chOff x="3552" y="2637"/>
                <a:chExt cx="557" cy="337"/>
              </a:xfrm>
            </p:grpSpPr>
            <p:pic>
              <p:nvPicPr>
                <p:cNvPr id="79" name="Picture 296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2" y="2637"/>
                  <a:ext cx="432" cy="3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889" y="2836"/>
                  <a:ext cx="220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Harrier</a:t>
                  </a:r>
                  <a:br>
                    <a:rPr lang="en-GB" altLang="en-US" sz="900" b="0" dirty="0"/>
                  </a:br>
                  <a:r>
                    <a:rPr lang="en-GB" altLang="en-US" sz="900" b="0" dirty="0"/>
                    <a:t>GR7/9</a:t>
                  </a:r>
                </a:p>
              </p:txBody>
            </p:sp>
          </p:grpSp>
          <p:grpSp>
            <p:nvGrpSpPr>
              <p:cNvPr id="76" name="Group 302"/>
              <p:cNvGrpSpPr>
                <a:grpSpLocks/>
              </p:cNvGrpSpPr>
              <p:nvPr/>
            </p:nvGrpSpPr>
            <p:grpSpPr bwMode="auto">
              <a:xfrm>
                <a:off x="3598" y="3114"/>
                <a:ext cx="1215" cy="340"/>
                <a:chOff x="3598" y="3114"/>
                <a:chExt cx="1215" cy="340"/>
              </a:xfrm>
            </p:grpSpPr>
            <p:sp>
              <p:nvSpPr>
                <p:cNvPr id="7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392" y="3312"/>
                  <a:ext cx="421" cy="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 smtClean="0"/>
                    <a:t>Nimrod MRA4</a:t>
                  </a:r>
                  <a:endParaRPr lang="en-GB" altLang="en-US" sz="900" b="0" dirty="0"/>
                </a:p>
              </p:txBody>
            </p:sp>
            <p:pic>
              <p:nvPicPr>
                <p:cNvPr id="78" name="Picture 301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8" y="3114"/>
                  <a:ext cx="766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09" name="Group 108"/>
          <p:cNvGrpSpPr/>
          <p:nvPr/>
        </p:nvGrpSpPr>
        <p:grpSpPr>
          <a:xfrm>
            <a:off x="4038600" y="1143000"/>
            <a:ext cx="4191000" cy="2590800"/>
            <a:chOff x="4038600" y="1143000"/>
            <a:chExt cx="4191000" cy="2590800"/>
          </a:xfrm>
        </p:grpSpPr>
        <p:sp>
          <p:nvSpPr>
            <p:cNvPr id="21" name="Rectangle 137"/>
            <p:cNvSpPr>
              <a:spLocks noChangeArrowheads="1"/>
            </p:cNvSpPr>
            <p:nvPr/>
          </p:nvSpPr>
          <p:spPr bwMode="auto">
            <a:xfrm>
              <a:off x="4038600" y="1295400"/>
              <a:ext cx="4191000" cy="2438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22" name="Rectangle 138"/>
            <p:cNvSpPr>
              <a:spLocks noChangeArrowheads="1"/>
            </p:cNvSpPr>
            <p:nvPr/>
          </p:nvSpPr>
          <p:spPr bwMode="auto">
            <a:xfrm>
              <a:off x="4038600" y="1143000"/>
              <a:ext cx="4191000" cy="152400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Space Systems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4186238" y="1447800"/>
              <a:ext cx="3919538" cy="2133599"/>
              <a:chOff x="4186238" y="1447800"/>
              <a:chExt cx="3919538" cy="2133599"/>
            </a:xfrm>
          </p:grpSpPr>
          <p:grpSp>
            <p:nvGrpSpPr>
              <p:cNvPr id="24" name="Group 249"/>
              <p:cNvGrpSpPr>
                <a:grpSpLocks/>
              </p:cNvGrpSpPr>
              <p:nvPr/>
            </p:nvGrpSpPr>
            <p:grpSpPr bwMode="auto">
              <a:xfrm>
                <a:off x="6781801" y="1447800"/>
                <a:ext cx="1244600" cy="804863"/>
                <a:chOff x="4272" y="912"/>
                <a:chExt cx="784" cy="507"/>
              </a:xfrm>
            </p:grpSpPr>
            <p:pic>
              <p:nvPicPr>
                <p:cNvPr id="43" name="Picture 12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2" y="912"/>
                  <a:ext cx="355" cy="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4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4656" y="912"/>
                  <a:ext cx="400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/>
                    <a:t>EVA / CSSS</a:t>
                  </a:r>
                </a:p>
              </p:txBody>
            </p:sp>
          </p:grpSp>
          <p:grpSp>
            <p:nvGrpSpPr>
              <p:cNvPr id="25" name="Group 244"/>
              <p:cNvGrpSpPr>
                <a:grpSpLocks/>
              </p:cNvGrpSpPr>
              <p:nvPr/>
            </p:nvGrpSpPr>
            <p:grpSpPr bwMode="auto">
              <a:xfrm>
                <a:off x="7540626" y="1676400"/>
                <a:ext cx="565150" cy="1890713"/>
                <a:chOff x="4750" y="1056"/>
                <a:chExt cx="356" cy="1191"/>
              </a:xfrm>
            </p:grpSpPr>
            <p:sp>
              <p:nvSpPr>
                <p:cNvPr id="41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4869" y="1056"/>
                  <a:ext cx="235" cy="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 smtClean="0"/>
                    <a:t>Centaur</a:t>
                  </a:r>
                  <a:endParaRPr lang="en-GB" altLang="en-US" sz="900" b="0" dirty="0"/>
                </a:p>
              </p:txBody>
            </p:sp>
            <p:pic>
              <p:nvPicPr>
                <p:cNvPr id="42" name="Picture 24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0" y="1134"/>
                  <a:ext cx="356" cy="1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6" name="Group 247"/>
              <p:cNvGrpSpPr>
                <a:grpSpLocks/>
              </p:cNvGrpSpPr>
              <p:nvPr/>
            </p:nvGrpSpPr>
            <p:grpSpPr bwMode="auto">
              <a:xfrm>
                <a:off x="6186488" y="2286000"/>
                <a:ext cx="1290638" cy="457200"/>
                <a:chOff x="3897" y="1440"/>
                <a:chExt cx="813" cy="288"/>
              </a:xfrm>
            </p:grpSpPr>
            <p:sp>
              <p:nvSpPr>
                <p:cNvPr id="39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3897" y="1486"/>
                  <a:ext cx="536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/>
                    <a:t>Space</a:t>
                  </a:r>
                  <a:br>
                    <a:rPr lang="en-GB" altLang="en-US" sz="900" b="0"/>
                  </a:br>
                  <a:r>
                    <a:rPr lang="en-GB" altLang="en-US" sz="900" b="0"/>
                    <a:t>Communications</a:t>
                  </a:r>
                </a:p>
              </p:txBody>
            </p:sp>
            <p:pic>
              <p:nvPicPr>
                <p:cNvPr id="40" name="Picture 246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2" y="1440"/>
                  <a:ext cx="24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" name="Group 252"/>
              <p:cNvGrpSpPr>
                <a:grpSpLocks/>
              </p:cNvGrpSpPr>
              <p:nvPr/>
            </p:nvGrpSpPr>
            <p:grpSpPr bwMode="auto">
              <a:xfrm>
                <a:off x="5867401" y="1676400"/>
                <a:ext cx="776288" cy="719138"/>
                <a:chOff x="3696" y="1056"/>
                <a:chExt cx="489" cy="453"/>
              </a:xfrm>
            </p:grpSpPr>
            <p:sp>
              <p:nvSpPr>
                <p:cNvPr id="37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3696" y="1440"/>
                  <a:ext cx="200" cy="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/>
                    <a:t>COTS</a:t>
                  </a:r>
                </a:p>
              </p:txBody>
            </p:sp>
            <p:pic>
              <p:nvPicPr>
                <p:cNvPr id="38" name="Picture 251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6" y="1056"/>
                  <a:ext cx="489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65" name="Group 64"/>
              <p:cNvGrpSpPr/>
              <p:nvPr/>
            </p:nvGrpSpPr>
            <p:grpSpPr>
              <a:xfrm>
                <a:off x="5209672" y="1447800"/>
                <a:ext cx="1114929" cy="841375"/>
                <a:chOff x="5209672" y="1447800"/>
                <a:chExt cx="1114929" cy="841375"/>
              </a:xfrm>
            </p:grpSpPr>
            <p:sp>
              <p:nvSpPr>
                <p:cNvPr id="35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5765801" y="1447800"/>
                  <a:ext cx="558800" cy="1095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Operations</a:t>
                  </a:r>
                </a:p>
              </p:txBody>
            </p:sp>
            <p:pic>
              <p:nvPicPr>
                <p:cNvPr id="12293" name="Picture 5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9672" y="1457325"/>
                  <a:ext cx="505329" cy="83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roup 54"/>
              <p:cNvGrpSpPr/>
              <p:nvPr/>
            </p:nvGrpSpPr>
            <p:grpSpPr>
              <a:xfrm>
                <a:off x="4186238" y="1447800"/>
                <a:ext cx="3281363" cy="2133599"/>
                <a:chOff x="4186238" y="1447800"/>
                <a:chExt cx="3281363" cy="2133599"/>
              </a:xfrm>
            </p:grpSpPr>
            <p:pic>
              <p:nvPicPr>
                <p:cNvPr id="34" name="Picture 263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97626" y="2759076"/>
                  <a:ext cx="1069975" cy="804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259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6238" y="1447800"/>
                  <a:ext cx="904875" cy="776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953001" y="2362201"/>
                  <a:ext cx="381515" cy="3836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zh-CN" sz="900" b="0" dirty="0">
                      <a:ea typeface="宋体" charset="-122"/>
                    </a:rPr>
                    <a:t>Orion</a:t>
                  </a:r>
                  <a:endParaRPr lang="en-GB" altLang="en-US" sz="900" b="0" dirty="0"/>
                </a:p>
                <a:p>
                  <a:pPr>
                    <a:lnSpc>
                      <a:spcPct val="80000"/>
                    </a:lnSpc>
                  </a:pPr>
                  <a:endParaRPr lang="en-GB" altLang="en-US" sz="900" b="0" dirty="0"/>
                </a:p>
                <a:p>
                  <a:pPr>
                    <a:lnSpc>
                      <a:spcPct val="80000"/>
                    </a:lnSpc>
                    <a:spcBef>
                      <a:spcPts val="400"/>
                    </a:spcBef>
                  </a:pPr>
                  <a:r>
                    <a:rPr lang="en-GB" altLang="en-US" sz="900" b="0" dirty="0"/>
                    <a:t>SLS, </a:t>
                  </a:r>
                  <a:r>
                    <a:rPr lang="en-GB" altLang="en-US" sz="900" b="0" dirty="0" smtClean="0"/>
                    <a:t>HLS</a:t>
                  </a:r>
                  <a:endParaRPr lang="en-GB" altLang="en-US" sz="900" b="0" dirty="0"/>
                </a:p>
              </p:txBody>
            </p:sp>
            <p:pic>
              <p:nvPicPr>
                <p:cNvPr id="33" name="Picture 261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6238" y="2284413"/>
                  <a:ext cx="712788" cy="1276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296" name="Picture 8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8962" y="2924728"/>
                  <a:ext cx="1152525" cy="6566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98" name="Picture 10"/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5611" y="2578100"/>
                  <a:ext cx="802803" cy="71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112" name="Group 111"/>
          <p:cNvGrpSpPr/>
          <p:nvPr/>
        </p:nvGrpSpPr>
        <p:grpSpPr>
          <a:xfrm>
            <a:off x="457200" y="2590800"/>
            <a:ext cx="2820988" cy="1676400"/>
            <a:chOff x="457200" y="2590800"/>
            <a:chExt cx="2820988" cy="1676400"/>
          </a:xfrm>
        </p:grpSpPr>
        <p:sp>
          <p:nvSpPr>
            <p:cNvPr id="94" name="Rectangle 85"/>
            <p:cNvSpPr>
              <a:spLocks noChangeArrowheads="1"/>
            </p:cNvSpPr>
            <p:nvPr/>
          </p:nvSpPr>
          <p:spPr bwMode="auto">
            <a:xfrm>
              <a:off x="457200" y="2743200"/>
              <a:ext cx="2820988" cy="1524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95" name="Rectangle 86"/>
            <p:cNvSpPr>
              <a:spLocks noChangeArrowheads="1"/>
            </p:cNvSpPr>
            <p:nvPr/>
          </p:nvSpPr>
          <p:spPr bwMode="auto">
            <a:xfrm>
              <a:off x="457200" y="2590800"/>
              <a:ext cx="2820988" cy="153988"/>
            </a:xfrm>
            <a:prstGeom prst="rect">
              <a:avLst/>
            </a:prstGeom>
            <a:solidFill>
              <a:srgbClr val="1106E8"/>
            </a:solidFill>
            <a:ln w="9525">
              <a:solidFill>
                <a:srgbClr val="1106E8"/>
              </a:solidFill>
              <a:miter lim="800000"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GB" altLang="en-US" sz="1000">
                  <a:solidFill>
                    <a:schemeClr val="bg1"/>
                  </a:solidFill>
                </a:rPr>
                <a:t>Naval</a:t>
              </a: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609600" y="2895600"/>
              <a:ext cx="2516188" cy="1247942"/>
              <a:chOff x="609600" y="2895600"/>
              <a:chExt cx="2516188" cy="1247942"/>
            </a:xfrm>
          </p:grpSpPr>
          <p:grpSp>
            <p:nvGrpSpPr>
              <p:cNvPr id="97" name="Group 308"/>
              <p:cNvGrpSpPr>
                <a:grpSpLocks/>
              </p:cNvGrpSpPr>
              <p:nvPr/>
            </p:nvGrpSpPr>
            <p:grpSpPr bwMode="auto">
              <a:xfrm>
                <a:off x="1779588" y="2895600"/>
                <a:ext cx="1346200" cy="576263"/>
                <a:chOff x="1121" y="1824"/>
                <a:chExt cx="848" cy="363"/>
              </a:xfrm>
            </p:grpSpPr>
            <p:sp>
              <p:nvSpPr>
                <p:cNvPr id="107" name="Text Box 47"/>
                <p:cNvSpPr txBox="1">
                  <a:spLocks noChangeArrowheads="1"/>
                </p:cNvSpPr>
                <p:nvPr/>
              </p:nvSpPr>
              <p:spPr bwMode="auto">
                <a:xfrm flipH="1">
                  <a:off x="1121" y="1824"/>
                  <a:ext cx="348" cy="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/>
                    <a:t>Astute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/>
                    <a:t>Submarine</a:t>
                  </a:r>
                </a:p>
              </p:txBody>
            </p:sp>
            <p:pic>
              <p:nvPicPr>
                <p:cNvPr id="108" name="Picture 307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5" y="1824"/>
                  <a:ext cx="484" cy="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8" name="Group 311"/>
              <p:cNvGrpSpPr>
                <a:grpSpLocks/>
              </p:cNvGrpSpPr>
              <p:nvPr/>
            </p:nvGrpSpPr>
            <p:grpSpPr bwMode="auto">
              <a:xfrm>
                <a:off x="609600" y="2895600"/>
                <a:ext cx="1162050" cy="712788"/>
                <a:chOff x="384" y="1824"/>
                <a:chExt cx="732" cy="449"/>
              </a:xfrm>
            </p:grpSpPr>
            <p:sp>
              <p:nvSpPr>
                <p:cNvPr id="10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84" y="2186"/>
                  <a:ext cx="296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altLang="en-US" sz="900" b="0" dirty="0" smtClean="0"/>
                    <a:t>CVF / QEC</a:t>
                  </a:r>
                  <a:endParaRPr lang="en-GB" altLang="en-US" sz="900" b="0" dirty="0"/>
                </a:p>
              </p:txBody>
            </p:sp>
            <p:pic>
              <p:nvPicPr>
                <p:cNvPr id="106" name="Picture 310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1824"/>
                  <a:ext cx="731" cy="3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0" name="Group 318"/>
              <p:cNvGrpSpPr>
                <a:grpSpLocks/>
              </p:cNvGrpSpPr>
              <p:nvPr/>
            </p:nvGrpSpPr>
            <p:grpSpPr bwMode="auto">
              <a:xfrm>
                <a:off x="611188" y="3609975"/>
                <a:ext cx="1308100" cy="533400"/>
                <a:chOff x="385" y="2274"/>
                <a:chExt cx="824" cy="336"/>
              </a:xfrm>
            </p:grpSpPr>
            <p:sp>
              <p:nvSpPr>
                <p:cNvPr id="10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77" y="2277"/>
                  <a:ext cx="232" cy="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GB" altLang="en-US" sz="900" b="0" dirty="0"/>
                    <a:t>Type </a:t>
                  </a:r>
                  <a:r>
                    <a:rPr lang="en-GB" altLang="en-US" sz="900" b="0" dirty="0" smtClean="0"/>
                    <a:t>45</a:t>
                  </a:r>
                  <a:endParaRPr lang="en-GB" altLang="en-US" sz="900" b="0" dirty="0"/>
                </a:p>
              </p:txBody>
            </p:sp>
            <p:pic>
              <p:nvPicPr>
                <p:cNvPr id="102" name="Picture 317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" y="2274"/>
                  <a:ext cx="582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10" name="Group 109"/>
              <p:cNvGrpSpPr/>
              <p:nvPr/>
            </p:nvGrpSpPr>
            <p:grpSpPr>
              <a:xfrm>
                <a:off x="1830388" y="3553325"/>
                <a:ext cx="1295400" cy="590217"/>
                <a:chOff x="1830388" y="3553325"/>
                <a:chExt cx="1295400" cy="590217"/>
              </a:xfrm>
            </p:grpSpPr>
            <p:sp>
              <p:nvSpPr>
                <p:cNvPr id="10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30388" y="3795713"/>
                  <a:ext cx="350838" cy="3317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/>
                    <a:t>CVN77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en-GB" altLang="en-US" sz="900" b="0" dirty="0" smtClean="0"/>
                    <a:t>CVNX</a:t>
                  </a:r>
                  <a:br>
                    <a:rPr lang="en-GB" altLang="en-US" sz="900" b="0" dirty="0" smtClean="0"/>
                  </a:br>
                  <a:r>
                    <a:rPr lang="en-GB" altLang="en-US" sz="900" b="0" dirty="0" smtClean="0"/>
                    <a:t>CVN-21</a:t>
                  </a:r>
                  <a:endParaRPr lang="en-GB" altLang="en-US" sz="900" b="0" dirty="0"/>
                </a:p>
              </p:txBody>
            </p:sp>
            <p:pic>
              <p:nvPicPr>
                <p:cNvPr id="12299" name="Picture 11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40462" y="3553325"/>
                  <a:ext cx="885326" cy="5902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1072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Benefits and Use Cases	</a:t>
            </a:r>
            <a:r>
              <a:rPr lang="en-GB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Cradle can be applied in any project that manages inter-related sets of information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Key benefits of Cradle are:</a:t>
            </a:r>
          </a:p>
          <a:p>
            <a:pPr lvl="1"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Single </a:t>
            </a:r>
            <a:r>
              <a:rPr lang="en-GB" dirty="0"/>
              <a:t>point of truth</a:t>
            </a:r>
          </a:p>
          <a:p>
            <a:pPr lvl="1">
              <a:buFont typeface="+mj-lt"/>
              <a:buAutoNum type="arabicPeriod"/>
            </a:pPr>
            <a:r>
              <a:rPr lang="en-GB" i="1" dirty="0">
                <a:solidFill>
                  <a:srgbClr val="E60A0A"/>
                </a:solidFill>
              </a:rPr>
              <a:t>Track</a:t>
            </a:r>
            <a:r>
              <a:rPr lang="en-GB" dirty="0" smtClean="0"/>
              <a:t> creation and </a:t>
            </a:r>
            <a:r>
              <a:rPr lang="en-GB" i="1" dirty="0">
                <a:solidFill>
                  <a:srgbClr val="E60A0A"/>
                </a:solidFill>
              </a:rPr>
              <a:t>evolution</a:t>
            </a:r>
            <a:r>
              <a:rPr lang="en-GB" dirty="0" smtClean="0"/>
              <a:t> of (changes to) every </a:t>
            </a:r>
            <a:r>
              <a:rPr lang="en-GB" i="1" dirty="0">
                <a:solidFill>
                  <a:srgbClr val="E60A0A"/>
                </a:solidFill>
              </a:rPr>
              <a:t>item</a:t>
            </a:r>
            <a:r>
              <a:rPr lang="en-GB" dirty="0" smtClean="0"/>
              <a:t> of information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Control </a:t>
            </a:r>
            <a:r>
              <a:rPr lang="en-GB" i="1" dirty="0">
                <a:solidFill>
                  <a:srgbClr val="E60A0A"/>
                </a:solidFill>
              </a:rPr>
              <a:t>access</a:t>
            </a:r>
            <a:r>
              <a:rPr lang="en-GB" dirty="0" smtClean="0"/>
              <a:t> to information at item, attribute and link levels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Supports </a:t>
            </a:r>
            <a:r>
              <a:rPr lang="en-GB" i="1" dirty="0">
                <a:solidFill>
                  <a:srgbClr val="E60A0A"/>
                </a:solidFill>
              </a:rPr>
              <a:t>all</a:t>
            </a:r>
            <a:r>
              <a:rPr lang="en-GB" dirty="0" smtClean="0"/>
              <a:t> project activities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Link all project activities</a:t>
            </a:r>
            <a:r>
              <a:rPr lang="en-GB" dirty="0" smtClean="0"/>
              <a:t> in an </a:t>
            </a:r>
            <a:r>
              <a:rPr lang="en-GB" i="1" dirty="0">
                <a:solidFill>
                  <a:srgbClr val="E60A0A"/>
                </a:solidFill>
              </a:rPr>
              <a:t>integrated</a:t>
            </a:r>
            <a:r>
              <a:rPr lang="en-GB" dirty="0" smtClean="0"/>
              <a:t> </a:t>
            </a:r>
            <a:r>
              <a:rPr lang="en-GB" dirty="0"/>
              <a:t>database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Provide </a:t>
            </a:r>
            <a:r>
              <a:rPr lang="en-GB" i="1" dirty="0">
                <a:solidFill>
                  <a:srgbClr val="E60A0A"/>
                </a:solidFill>
              </a:rPr>
              <a:t>traceability</a:t>
            </a:r>
            <a:r>
              <a:rPr lang="en-GB" dirty="0" smtClean="0"/>
              <a:t> / </a:t>
            </a:r>
            <a:r>
              <a:rPr lang="en-GB" i="1" dirty="0">
                <a:solidFill>
                  <a:srgbClr val="E60A0A"/>
                </a:solidFill>
              </a:rPr>
              <a:t>coverage</a:t>
            </a:r>
            <a:r>
              <a:rPr lang="en-GB" dirty="0" smtClean="0"/>
              <a:t> across the </a:t>
            </a:r>
            <a:r>
              <a:rPr lang="en-GB" i="1" dirty="0">
                <a:solidFill>
                  <a:srgbClr val="E60A0A"/>
                </a:solidFill>
              </a:rPr>
              <a:t>entire</a:t>
            </a:r>
            <a:r>
              <a:rPr lang="en-GB" dirty="0" smtClean="0"/>
              <a:t> project lifecycle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Guarantee </a:t>
            </a:r>
            <a:r>
              <a:rPr lang="en-GB" i="1" dirty="0" smtClean="0">
                <a:solidFill>
                  <a:srgbClr val="E60A0A"/>
                </a:solidFill>
              </a:rPr>
              <a:t>consistency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i="1" dirty="0" smtClean="0">
                <a:solidFill>
                  <a:srgbClr val="E60A0A"/>
                </a:solidFill>
              </a:rPr>
              <a:t>completeness </a:t>
            </a:r>
            <a:r>
              <a:rPr lang="en-GB" dirty="0"/>
              <a:t>of all project </a:t>
            </a:r>
            <a:r>
              <a:rPr lang="en-GB" dirty="0" smtClean="0"/>
              <a:t>documentation</a:t>
            </a:r>
          </a:p>
          <a:p>
            <a:pPr marL="0" lvl="1" indent="0">
              <a:spcBef>
                <a:spcPts val="1800"/>
              </a:spcBef>
              <a:spcAft>
                <a:spcPts val="400"/>
              </a:spcAft>
              <a:buNone/>
            </a:pPr>
            <a:r>
              <a:rPr lang="en-GB" dirty="0"/>
              <a:t>Some example use cases </a:t>
            </a:r>
            <a:r>
              <a:rPr lang="en-GB" dirty="0" smtClean="0"/>
              <a:t>follow…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595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143000"/>
            <a:ext cx="3962400" cy="3810000"/>
          </a:xfrm>
        </p:spPr>
        <p:txBody>
          <a:bodyPr>
            <a:normAutofit/>
          </a:bodyPr>
          <a:lstStyle/>
          <a:p>
            <a:pPr marL="288925" lvl="1" indent="-288925"/>
            <a:r>
              <a:rPr lang="en-GB" dirty="0" smtClean="0"/>
              <a:t>Parse customer documents</a:t>
            </a:r>
          </a:p>
          <a:p>
            <a:pPr marL="288925" lvl="1" indent="-288925"/>
            <a:r>
              <a:rPr lang="en-GB" dirty="0" smtClean="0"/>
              <a:t>Track changes through revisions</a:t>
            </a:r>
          </a:p>
          <a:p>
            <a:pPr marL="288925" lvl="1" indent="-288925"/>
            <a:r>
              <a:rPr lang="en-GB" dirty="0" smtClean="0"/>
              <a:t>Build response and proof mechanisms</a:t>
            </a:r>
          </a:p>
          <a:p>
            <a:pPr marL="288925" lvl="1" indent="-288925"/>
            <a:r>
              <a:rPr lang="en-GB" dirty="0" smtClean="0"/>
              <a:t>Design the solution and substantiate</a:t>
            </a:r>
            <a:br>
              <a:rPr lang="en-GB" dirty="0" smtClean="0"/>
            </a:br>
            <a:r>
              <a:rPr lang="en-GB" dirty="0" smtClean="0"/>
              <a:t>by links to the requirements</a:t>
            </a:r>
          </a:p>
          <a:p>
            <a:pPr marL="288925" lvl="1" indent="-288925"/>
            <a:r>
              <a:rPr lang="en-GB" dirty="0" smtClean="0"/>
              <a:t>Run test cases to prove design</a:t>
            </a:r>
          </a:p>
          <a:p>
            <a:pPr marL="288925" lvl="1" indent="-288925"/>
            <a:r>
              <a:rPr lang="en-GB" dirty="0" smtClean="0"/>
              <a:t>Satisfy requirements</a:t>
            </a:r>
          </a:p>
          <a:p>
            <a:pPr marL="288925" lvl="1" indent="-288925"/>
            <a:r>
              <a:rPr lang="en-GB" dirty="0" smtClean="0"/>
              <a:t>Complete UATs</a:t>
            </a:r>
          </a:p>
          <a:p>
            <a:pPr marL="288925" lvl="1" indent="-288925"/>
            <a:r>
              <a:rPr lang="en-GB" dirty="0" smtClean="0"/>
              <a:t>Testing can be fully supported with test plans, test runs and multiple sets of results for each test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Build and Release a Product or System	5.1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57200" y="2555240"/>
            <a:ext cx="146304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106E8"/>
                </a:solidFill>
              </a:rPr>
              <a:t>User Requirements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830320"/>
            <a:ext cx="146304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1106E8"/>
                </a:solidFill>
              </a:rPr>
              <a:t>System</a:t>
            </a:r>
            <a:br>
              <a:rPr lang="en-GB" sz="1600" dirty="0" smtClean="0">
                <a:solidFill>
                  <a:srgbClr val="1106E8"/>
                </a:solidFill>
              </a:rPr>
            </a:br>
            <a:r>
              <a:rPr lang="en-GB" sz="1600" dirty="0" smtClean="0">
                <a:solidFill>
                  <a:srgbClr val="1106E8"/>
                </a:solidFill>
              </a:rPr>
              <a:t>Requirements</a:t>
            </a:r>
            <a:endParaRPr lang="en-GB" sz="1600" dirty="0">
              <a:solidFill>
                <a:srgbClr val="1106E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105400"/>
            <a:ext cx="146304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1106E8"/>
                </a:solidFill>
              </a:rPr>
              <a:t>Design</a:t>
            </a:r>
            <a:br>
              <a:rPr lang="en-GB" sz="1600" dirty="0" smtClean="0">
                <a:solidFill>
                  <a:srgbClr val="1106E8"/>
                </a:solidFill>
              </a:rPr>
            </a:br>
            <a:r>
              <a:rPr lang="en-GB" sz="1600" dirty="0" smtClean="0">
                <a:solidFill>
                  <a:srgbClr val="1106E8"/>
                </a:solidFill>
              </a:rPr>
              <a:t>(SBS / MBSE)</a:t>
            </a:r>
            <a:endParaRPr lang="en-GB" sz="1600" dirty="0">
              <a:solidFill>
                <a:srgbClr val="1106E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510540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1106E8"/>
                </a:solidFill>
              </a:rPr>
              <a:t>Test Cases</a:t>
            </a:r>
            <a:endParaRPr lang="en-GB" sz="1600" dirty="0">
              <a:solidFill>
                <a:srgbClr val="1106E8"/>
              </a:solidFill>
            </a:endParaRP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>
            <a:off x="1188720" y="308864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1188720" y="436372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>
            <a:off x="1920240" y="537210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1280160"/>
            <a:ext cx="146304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1106E8"/>
                </a:solidFill>
              </a:rPr>
              <a:t>Customer</a:t>
            </a:r>
            <a:br>
              <a:rPr lang="en-GB" sz="1600" dirty="0" smtClean="0">
                <a:solidFill>
                  <a:srgbClr val="1106E8"/>
                </a:solidFill>
              </a:rPr>
            </a:br>
            <a:r>
              <a:rPr lang="en-GB" sz="1600" dirty="0" smtClean="0">
                <a:solidFill>
                  <a:srgbClr val="1106E8"/>
                </a:solidFill>
              </a:rPr>
              <a:t>Needs</a:t>
            </a:r>
            <a:endParaRPr lang="en-GB" sz="1600" dirty="0">
              <a:solidFill>
                <a:srgbClr val="1106E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128016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1106E8"/>
                </a:solidFill>
              </a:rPr>
              <a:t>Acceptance Criteria</a:t>
            </a:r>
            <a:endParaRPr lang="en-GB" sz="1600" dirty="0">
              <a:solidFill>
                <a:srgbClr val="1106E8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  <a:endCxn id="6" idx="0"/>
          </p:cNvCxnSpPr>
          <p:nvPr/>
        </p:nvCxnSpPr>
        <p:spPr>
          <a:xfrm>
            <a:off x="1188720" y="1813560"/>
            <a:ext cx="0" cy="74168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743200" y="255524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1106E8"/>
                </a:solidFill>
              </a:rPr>
              <a:t>Validations</a:t>
            </a:r>
            <a:endParaRPr lang="en-GB" sz="1600" dirty="0">
              <a:solidFill>
                <a:srgbClr val="1106E8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43200" y="383032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1106E8"/>
                </a:solidFill>
              </a:rPr>
              <a:t>Verifications</a:t>
            </a:r>
            <a:endParaRPr lang="en-GB" sz="1600" dirty="0">
              <a:solidFill>
                <a:srgbClr val="1106E8"/>
              </a:solidFill>
            </a:endParaRPr>
          </a:p>
        </p:txBody>
      </p:sp>
      <p:cxnSp>
        <p:nvCxnSpPr>
          <p:cNvPr id="41" name="Straight Arrow Connector 40"/>
          <p:cNvCxnSpPr>
            <a:stCxn id="13" idx="3"/>
            <a:endCxn id="14" idx="1"/>
          </p:cNvCxnSpPr>
          <p:nvPr/>
        </p:nvCxnSpPr>
        <p:spPr>
          <a:xfrm>
            <a:off x="1920240" y="154686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3"/>
            <a:endCxn id="35" idx="1"/>
          </p:cNvCxnSpPr>
          <p:nvPr/>
        </p:nvCxnSpPr>
        <p:spPr>
          <a:xfrm>
            <a:off x="1920240" y="282194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  <a:endCxn id="36" idx="1"/>
          </p:cNvCxnSpPr>
          <p:nvPr/>
        </p:nvCxnSpPr>
        <p:spPr>
          <a:xfrm>
            <a:off x="1920240" y="4097020"/>
            <a:ext cx="822960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021982" y="5105400"/>
            <a:ext cx="146304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A0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1106E8"/>
                </a:solidFill>
              </a:rPr>
              <a:t>Test Results</a:t>
            </a:r>
            <a:endParaRPr lang="en-GB" sz="1600" dirty="0">
              <a:solidFill>
                <a:srgbClr val="1106E8"/>
              </a:solidFill>
            </a:endParaRPr>
          </a:p>
        </p:txBody>
      </p:sp>
      <p:cxnSp>
        <p:nvCxnSpPr>
          <p:cNvPr id="51" name="Straight Arrow Connector 50"/>
          <p:cNvCxnSpPr>
            <a:stCxn id="9" idx="3"/>
            <a:endCxn id="50" idx="1"/>
          </p:cNvCxnSpPr>
          <p:nvPr/>
        </p:nvCxnSpPr>
        <p:spPr>
          <a:xfrm>
            <a:off x="4206240" y="5372100"/>
            <a:ext cx="815742" cy="0"/>
          </a:xfrm>
          <a:prstGeom prst="straightConnector1">
            <a:avLst/>
          </a:prstGeom>
          <a:ln w="25400">
            <a:solidFill>
              <a:srgbClr val="008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533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Multi-Level System Design	5.2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Cradle manages requirements, designs (MBSE models / SBSs) and test cases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At multiple levels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All interlinked</a:t>
            </a:r>
          </a:p>
          <a:p>
            <a:pPr marL="0" lvl="1" indent="0">
              <a:buNone/>
            </a:pPr>
            <a:r>
              <a:rPr lang="en-GB" dirty="0" smtClean="0"/>
              <a:t>Publish multi-level traceability (</a:t>
            </a:r>
            <a:r>
              <a:rPr lang="en-GB" dirty="0" err="1" smtClean="0"/>
              <a:t>eg</a:t>
            </a:r>
            <a:r>
              <a:rPr lang="en-GB" dirty="0" smtClean="0"/>
              <a:t> subsystem design to plant requirements)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2565270"/>
            <a:ext cx="7239000" cy="3530730"/>
            <a:chOff x="457200" y="2565270"/>
            <a:chExt cx="7239000" cy="3530730"/>
          </a:xfrm>
        </p:grpSpPr>
        <p:grpSp>
          <p:nvGrpSpPr>
            <p:cNvPr id="77" name="Group 76"/>
            <p:cNvGrpSpPr/>
            <p:nvPr/>
          </p:nvGrpSpPr>
          <p:grpSpPr>
            <a:xfrm>
              <a:off x="457200" y="2565270"/>
              <a:ext cx="7239000" cy="1092330"/>
              <a:chOff x="914400" y="2489070"/>
              <a:chExt cx="7239000" cy="109233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GB" sz="1400" dirty="0" smtClean="0">
                    <a:solidFill>
                      <a:schemeClr val="tx1"/>
                    </a:solidFill>
                  </a:rPr>
                  <a:t>Plant / System-of-Systems Level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User Requirements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rgbClr val="1106E8"/>
                    </a:solidFill>
                  </a:rPr>
                  <a:t>System</a:t>
                </a:r>
                <a:br>
                  <a:rPr lang="en-GB" sz="1400" dirty="0" smtClean="0">
                    <a:solidFill>
                      <a:srgbClr val="1106E8"/>
                    </a:solidFill>
                  </a:rPr>
                </a:br>
                <a:r>
                  <a:rPr lang="en-GB" sz="1400" dirty="0" smtClean="0">
                    <a:solidFill>
                      <a:srgbClr val="1106E8"/>
                    </a:solidFill>
                  </a:rPr>
                  <a:t>Requirements</a:t>
                </a:r>
                <a:endParaRPr lang="en-GB" sz="1400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rgbClr val="1106E8"/>
                    </a:solidFill>
                  </a:rPr>
                  <a:t>Design</a:t>
                </a:r>
                <a:br>
                  <a:rPr lang="en-GB" sz="1400" dirty="0" smtClean="0">
                    <a:solidFill>
                      <a:srgbClr val="1106E8"/>
                    </a:solidFill>
                  </a:rPr>
                </a:br>
                <a:r>
                  <a:rPr lang="en-GB" sz="1400" dirty="0" smtClean="0">
                    <a:solidFill>
                      <a:srgbClr val="1106E8"/>
                    </a:solidFill>
                  </a:rPr>
                  <a:t>(SBS / MBSE)</a:t>
                </a:r>
                <a:endParaRPr lang="en-GB" sz="1400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rgbClr val="1106E8"/>
                    </a:solidFill>
                  </a:rPr>
                  <a:t>Test Cases</a:t>
                </a:r>
                <a:endParaRPr lang="en-GB" sz="1400" dirty="0">
                  <a:solidFill>
                    <a:srgbClr val="1106E8"/>
                  </a:solidFill>
                </a:endParaRPr>
              </a:p>
            </p:txBody>
          </p:sp>
          <p:cxnSp>
            <p:nvCxnSpPr>
              <p:cNvPr id="68" name="Straight Arrow Connector 67"/>
              <p:cNvCxnSpPr>
                <a:stCxn id="4" idx="3"/>
                <a:endCxn id="53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53" idx="3"/>
                <a:endCxn id="54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54" idx="3"/>
                <a:endCxn id="55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457200" y="3784470"/>
              <a:ext cx="7239000" cy="1092330"/>
              <a:chOff x="914400" y="2489070"/>
              <a:chExt cx="7239000" cy="109233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GB" sz="1400" dirty="0" smtClean="0">
                    <a:solidFill>
                      <a:schemeClr val="tx1"/>
                    </a:solidFill>
                  </a:rPr>
                  <a:t>System Level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User Requirements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rgbClr val="1106E8"/>
                    </a:solidFill>
                  </a:rPr>
                  <a:t>System</a:t>
                </a:r>
                <a:br>
                  <a:rPr lang="en-GB" sz="1400" dirty="0" smtClean="0">
                    <a:solidFill>
                      <a:srgbClr val="1106E8"/>
                    </a:solidFill>
                  </a:rPr>
                </a:br>
                <a:r>
                  <a:rPr lang="en-GB" sz="1400" dirty="0" smtClean="0">
                    <a:solidFill>
                      <a:srgbClr val="1106E8"/>
                    </a:solidFill>
                  </a:rPr>
                  <a:t>Requirements</a:t>
                </a:r>
                <a:endParaRPr lang="en-GB" sz="1400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rgbClr val="1106E8"/>
                    </a:solidFill>
                  </a:rPr>
                  <a:t>Design</a:t>
                </a:r>
                <a:br>
                  <a:rPr lang="en-GB" sz="1400" dirty="0" smtClean="0">
                    <a:solidFill>
                      <a:srgbClr val="1106E8"/>
                    </a:solidFill>
                  </a:rPr>
                </a:br>
                <a:r>
                  <a:rPr lang="en-GB" sz="1400" dirty="0" smtClean="0">
                    <a:solidFill>
                      <a:srgbClr val="1106E8"/>
                    </a:solidFill>
                  </a:rPr>
                  <a:t>(SBS / MBSE)</a:t>
                </a:r>
                <a:endParaRPr lang="en-GB" sz="1400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rgbClr val="1106E8"/>
                    </a:solidFill>
                  </a:rPr>
                  <a:t>Test Cases</a:t>
                </a:r>
                <a:endParaRPr lang="en-GB" sz="1400" dirty="0">
                  <a:solidFill>
                    <a:srgbClr val="1106E8"/>
                  </a:solidFill>
                </a:endParaRPr>
              </a:p>
            </p:txBody>
          </p:sp>
          <p:cxnSp>
            <p:nvCxnSpPr>
              <p:cNvPr id="84" name="Straight Arrow Connector 83"/>
              <p:cNvCxnSpPr>
                <a:stCxn id="80" idx="3"/>
                <a:endCxn id="81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81" idx="3"/>
                <a:endCxn id="82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82" idx="3"/>
                <a:endCxn id="83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457200" y="5003670"/>
              <a:ext cx="7239000" cy="1092330"/>
              <a:chOff x="914400" y="2489070"/>
              <a:chExt cx="7239000" cy="109233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914400" y="2489070"/>
                <a:ext cx="7239000" cy="10923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GB" sz="1400" dirty="0" smtClean="0">
                    <a:solidFill>
                      <a:schemeClr val="tx1"/>
                    </a:solidFill>
                  </a:rPr>
                  <a:t>Subsystem Level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143000" y="2882457"/>
                <a:ext cx="1295400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rgbClr val="1106E8"/>
                    </a:solidFill>
                  </a:rPr>
                  <a:t>User Requirements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124200" y="2882457"/>
                <a:ext cx="1295400" cy="533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rgbClr val="1106E8"/>
                    </a:solidFill>
                  </a:rPr>
                  <a:t>System</a:t>
                </a:r>
                <a:br>
                  <a:rPr lang="en-GB" sz="1400" dirty="0" smtClean="0">
                    <a:solidFill>
                      <a:srgbClr val="1106E8"/>
                    </a:solidFill>
                  </a:rPr>
                </a:br>
                <a:r>
                  <a:rPr lang="en-GB" sz="1400" dirty="0" smtClean="0">
                    <a:solidFill>
                      <a:srgbClr val="1106E8"/>
                    </a:solidFill>
                  </a:rPr>
                  <a:t>Requirements</a:t>
                </a:r>
                <a:endParaRPr lang="en-GB" sz="1400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181600" y="2882457"/>
                <a:ext cx="1143000" cy="533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rgbClr val="1106E8"/>
                    </a:solidFill>
                  </a:rPr>
                  <a:t>Design</a:t>
                </a:r>
                <a:br>
                  <a:rPr lang="en-GB" sz="1400" dirty="0" smtClean="0">
                    <a:solidFill>
                      <a:srgbClr val="1106E8"/>
                    </a:solidFill>
                  </a:rPr>
                </a:br>
                <a:r>
                  <a:rPr lang="en-GB" sz="1400" dirty="0" smtClean="0">
                    <a:solidFill>
                      <a:srgbClr val="1106E8"/>
                    </a:solidFill>
                  </a:rPr>
                  <a:t>(SBS / MBSE)</a:t>
                </a:r>
                <a:endParaRPr lang="en-GB" sz="1400" dirty="0">
                  <a:solidFill>
                    <a:srgbClr val="1106E8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162800" y="2882457"/>
                <a:ext cx="838200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A0A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solidFill>
                      <a:srgbClr val="1106E8"/>
                    </a:solidFill>
                  </a:rPr>
                  <a:t>Test Cases</a:t>
                </a:r>
                <a:endParaRPr lang="en-GB" sz="1400" dirty="0">
                  <a:solidFill>
                    <a:srgbClr val="1106E8"/>
                  </a:solidFill>
                </a:endParaRPr>
              </a:p>
            </p:txBody>
          </p:sp>
          <p:cxnSp>
            <p:nvCxnSpPr>
              <p:cNvPr id="93" name="Straight Arrow Connector 92"/>
              <p:cNvCxnSpPr>
                <a:stCxn id="89" idx="3"/>
                <a:endCxn id="90" idx="1"/>
              </p:cNvCxnSpPr>
              <p:nvPr/>
            </p:nvCxnSpPr>
            <p:spPr>
              <a:xfrm>
                <a:off x="2438400" y="3149157"/>
                <a:ext cx="6858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90" idx="3"/>
                <a:endCxn id="91" idx="1"/>
              </p:cNvCxnSpPr>
              <p:nvPr/>
            </p:nvCxnSpPr>
            <p:spPr>
              <a:xfrm>
                <a:off x="4419600" y="3149157"/>
                <a:ext cx="7620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91" idx="3"/>
                <a:endCxn id="92" idx="1"/>
              </p:cNvCxnSpPr>
              <p:nvPr/>
            </p:nvCxnSpPr>
            <p:spPr>
              <a:xfrm>
                <a:off x="6324600" y="3149157"/>
                <a:ext cx="838200" cy="0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Arrow Connector 95"/>
            <p:cNvCxnSpPr>
              <a:stCxn id="54" idx="2"/>
              <a:endCxn id="81" idx="0"/>
            </p:cNvCxnSpPr>
            <p:nvPr/>
          </p:nvCxnSpPr>
          <p:spPr>
            <a:xfrm flipH="1">
              <a:off x="3314700" y="3492057"/>
              <a:ext cx="198120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82" idx="2"/>
            </p:cNvCxnSpPr>
            <p:nvPr/>
          </p:nvCxnSpPr>
          <p:spPr>
            <a:xfrm flipH="1">
              <a:off x="3314700" y="4711257"/>
              <a:ext cx="198120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4" idx="2"/>
              <a:endCxn id="80" idx="0"/>
            </p:cNvCxnSpPr>
            <p:nvPr/>
          </p:nvCxnSpPr>
          <p:spPr>
            <a:xfrm>
              <a:off x="1333500" y="3492057"/>
              <a:ext cx="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0" idx="2"/>
              <a:endCxn id="89" idx="0"/>
            </p:cNvCxnSpPr>
            <p:nvPr/>
          </p:nvCxnSpPr>
          <p:spPr>
            <a:xfrm>
              <a:off x="1333500" y="4711257"/>
              <a:ext cx="0" cy="68580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6473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Process Maps / Task &amp; Evidence Monitoring	5.3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457200" y="1226434"/>
            <a:ext cx="7239000" cy="4811059"/>
            <a:chOff x="457200" y="1226434"/>
            <a:chExt cx="7239000" cy="4811059"/>
          </a:xfrm>
        </p:grpSpPr>
        <p:sp>
          <p:nvSpPr>
            <p:cNvPr id="27" name="Rectangle 26"/>
            <p:cNvSpPr/>
            <p:nvPr/>
          </p:nvSpPr>
          <p:spPr>
            <a:xfrm>
              <a:off x="457200" y="1226434"/>
              <a:ext cx="7239000" cy="48110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en-GB" dirty="0" smtClean="0">
                  <a:solidFill>
                    <a:schemeClr val="tx1"/>
                  </a:solidFill>
                </a:rPr>
                <a:t>Policy / Review / Governance / Certification / Accreditation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8330" y="1447799"/>
              <a:ext cx="6796741" cy="4170083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GB" dirty="0" smtClean="0">
                  <a:solidFill>
                    <a:schemeClr val="tx1"/>
                  </a:solidFill>
                </a:rPr>
                <a:t>SLAs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15790" y="1631576"/>
              <a:ext cx="5979459" cy="38488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GB" dirty="0" smtClean="0">
                  <a:solidFill>
                    <a:schemeClr val="tx1"/>
                  </a:solidFill>
                </a:rPr>
                <a:t>KPIs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52919" y="1837765"/>
              <a:ext cx="1718235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 smtClean="0">
                  <a:solidFill>
                    <a:srgbClr val="1106E8"/>
                  </a:solidFill>
                </a:rPr>
                <a:t>Process Map</a:t>
              </a:r>
              <a:br>
                <a:rPr lang="en-GB" sz="1600" b="1" dirty="0" smtClean="0">
                  <a:solidFill>
                    <a:srgbClr val="1106E8"/>
                  </a:solidFill>
                </a:rPr>
              </a:br>
              <a:r>
                <a:rPr lang="en-GB" sz="1600" b="1" dirty="0" smtClean="0">
                  <a:solidFill>
                    <a:srgbClr val="1106E8"/>
                  </a:solidFill>
                </a:rPr>
                <a:t>(</a:t>
              </a:r>
              <a:r>
                <a:rPr lang="en-GB" sz="1600" b="1" dirty="0" err="1" smtClean="0">
                  <a:solidFill>
                    <a:srgbClr val="1106E8"/>
                  </a:solidFill>
                </a:rPr>
                <a:t>eg</a:t>
              </a:r>
              <a:r>
                <a:rPr lang="en-GB" sz="1600" b="1" dirty="0" smtClean="0">
                  <a:solidFill>
                    <a:srgbClr val="1106E8"/>
                  </a:solidFill>
                </a:rPr>
                <a:t> </a:t>
              </a:r>
              <a:r>
                <a:rPr lang="en-GB" sz="1600" b="1" dirty="0" err="1" smtClean="0">
                  <a:solidFill>
                    <a:srgbClr val="1106E8"/>
                  </a:solidFill>
                </a:rPr>
                <a:t>eFFBD</a:t>
              </a:r>
              <a:r>
                <a:rPr lang="en-GB" sz="1600" b="1" dirty="0" smtClean="0">
                  <a:solidFill>
                    <a:srgbClr val="1106E8"/>
                  </a:solidFill>
                </a:rPr>
                <a:t> / PFD)</a:t>
              </a:r>
              <a:endParaRPr lang="en-GB" sz="1600" b="1" dirty="0">
                <a:solidFill>
                  <a:srgbClr val="1106E8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91967" y="3281082"/>
              <a:ext cx="824753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 smtClean="0">
                  <a:solidFill>
                    <a:srgbClr val="1106E8"/>
                  </a:solidFill>
                </a:rPr>
                <a:t>Task</a:t>
              </a:r>
              <a:endParaRPr lang="en-GB" b="1" dirty="0">
                <a:solidFill>
                  <a:srgbClr val="1106E8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08613" y="32810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 smtClean="0">
                  <a:solidFill>
                    <a:srgbClr val="1106E8"/>
                  </a:solidFill>
                </a:rPr>
                <a:t>Data Set /</a:t>
              </a:r>
              <a:br>
                <a:rPr lang="en-GB" sz="1600" b="1" dirty="0" smtClean="0">
                  <a:solidFill>
                    <a:srgbClr val="1106E8"/>
                  </a:solidFill>
                </a:rPr>
              </a:br>
              <a:r>
                <a:rPr lang="en-GB" sz="1600" b="1" dirty="0" smtClean="0">
                  <a:solidFill>
                    <a:srgbClr val="1106E8"/>
                  </a:solidFill>
                </a:rPr>
                <a:t>Document</a:t>
              </a:r>
              <a:endParaRPr lang="en-GB" sz="1600" b="1" dirty="0">
                <a:solidFill>
                  <a:srgbClr val="1106E8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96566" y="4449482"/>
              <a:ext cx="996576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 smtClean="0">
                  <a:solidFill>
                    <a:srgbClr val="1106E8"/>
                  </a:solidFill>
                </a:rPr>
                <a:t>Evidence</a:t>
              </a:r>
              <a:endParaRPr lang="en-GB" b="1" dirty="0">
                <a:solidFill>
                  <a:srgbClr val="1106E8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89390" y="32810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 smtClean="0">
                  <a:solidFill>
                    <a:srgbClr val="1106E8"/>
                  </a:solidFill>
                </a:rPr>
                <a:t>Milestone</a:t>
              </a:r>
              <a:br>
                <a:rPr lang="en-GB" sz="1600" b="1" dirty="0" smtClean="0">
                  <a:solidFill>
                    <a:srgbClr val="1106E8"/>
                  </a:solidFill>
                </a:rPr>
              </a:br>
              <a:r>
                <a:rPr lang="en-GB" sz="1600" b="1" dirty="0" smtClean="0">
                  <a:solidFill>
                    <a:srgbClr val="1106E8"/>
                  </a:solidFill>
                </a:rPr>
                <a:t>/ Gate</a:t>
              </a:r>
              <a:endParaRPr lang="en-GB" sz="1600" b="1" dirty="0">
                <a:solidFill>
                  <a:srgbClr val="1106E8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0" idx="2"/>
              <a:endCxn id="31" idx="0"/>
            </p:cNvCxnSpPr>
            <p:nvPr/>
          </p:nvCxnSpPr>
          <p:spPr>
            <a:xfrm flipH="1">
              <a:off x="2904343" y="2662518"/>
              <a:ext cx="7694" cy="618565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3"/>
              <a:endCxn id="32" idx="1"/>
            </p:cNvCxnSpPr>
            <p:nvPr/>
          </p:nvCxnSpPr>
          <p:spPr>
            <a:xfrm>
              <a:off x="3316719" y="3693459"/>
              <a:ext cx="591894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3"/>
              <a:endCxn id="34" idx="1"/>
            </p:cNvCxnSpPr>
            <p:nvPr/>
          </p:nvCxnSpPr>
          <p:spPr>
            <a:xfrm>
              <a:off x="5077013" y="3693459"/>
              <a:ext cx="412376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1" idx="2"/>
              <a:endCxn id="33" idx="0"/>
            </p:cNvCxnSpPr>
            <p:nvPr/>
          </p:nvCxnSpPr>
          <p:spPr>
            <a:xfrm flipH="1">
              <a:off x="2894854" y="4105835"/>
              <a:ext cx="9489" cy="343647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410838" y="3448380"/>
              <a:ext cx="31899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b="1" dirty="0" smtClean="0">
                  <a:solidFill>
                    <a:srgbClr val="009900"/>
                  </a:solidFill>
                </a:rPr>
                <a:t>I/</a:t>
              </a:r>
              <a:r>
                <a:rPr lang="en-GB" sz="1400" b="1" dirty="0" err="1" smtClean="0">
                  <a:solidFill>
                    <a:srgbClr val="009900"/>
                  </a:solidFill>
                </a:rPr>
                <a:t>Os</a:t>
              </a:r>
              <a:endParaRPr lang="en-GB" sz="1600" b="1" dirty="0">
                <a:solidFill>
                  <a:srgbClr val="0099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08613" y="4449482"/>
              <a:ext cx="1168400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 smtClean="0">
                  <a:solidFill>
                    <a:srgbClr val="1106E8"/>
                  </a:solidFill>
                </a:rPr>
                <a:t>Audit</a:t>
              </a:r>
              <a:endParaRPr lang="en-GB" b="1" dirty="0">
                <a:solidFill>
                  <a:srgbClr val="1106E8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33" idx="3"/>
              <a:endCxn id="40" idx="1"/>
            </p:cNvCxnSpPr>
            <p:nvPr/>
          </p:nvCxnSpPr>
          <p:spPr>
            <a:xfrm>
              <a:off x="3393143" y="4861859"/>
              <a:ext cx="515471" cy="0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2" idx="2"/>
              <a:endCxn id="40" idx="0"/>
            </p:cNvCxnSpPr>
            <p:nvPr/>
          </p:nvCxnSpPr>
          <p:spPr>
            <a:xfrm>
              <a:off x="4492813" y="4105835"/>
              <a:ext cx="0" cy="343647"/>
            </a:xfrm>
            <a:prstGeom prst="straightConnector1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34" idx="2"/>
              <a:endCxn id="40" idx="3"/>
            </p:cNvCxnSpPr>
            <p:nvPr/>
          </p:nvCxnSpPr>
          <p:spPr>
            <a:xfrm rot="5400000">
              <a:off x="5197290" y="3985559"/>
              <a:ext cx="756024" cy="996576"/>
            </a:xfrm>
            <a:prstGeom prst="bentConnector2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3152590" y="2975041"/>
              <a:ext cx="1114610" cy="306041"/>
            </a:xfrm>
            <a:custGeom>
              <a:avLst/>
              <a:gdLst>
                <a:gd name="connsiteX0" fmla="*/ 0 w 4063041"/>
                <a:gd name="connsiteY0" fmla="*/ 336431 h 336431"/>
                <a:gd name="connsiteX1" fmla="*/ 0 w 4063041"/>
                <a:gd name="connsiteY1" fmla="*/ 0 h 336431"/>
                <a:gd name="connsiteX2" fmla="*/ 4063041 w 4063041"/>
                <a:gd name="connsiteY2" fmla="*/ 0 h 336431"/>
                <a:gd name="connsiteX3" fmla="*/ 4063041 w 4063041"/>
                <a:gd name="connsiteY3" fmla="*/ 327804 h 3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3041" h="336431">
                  <a:moveTo>
                    <a:pt x="0" y="336431"/>
                  </a:moveTo>
                  <a:lnTo>
                    <a:pt x="0" y="0"/>
                  </a:lnTo>
                  <a:lnTo>
                    <a:pt x="4063041" y="0"/>
                  </a:lnTo>
                  <a:lnTo>
                    <a:pt x="4063041" y="327804"/>
                  </a:lnTo>
                </a:path>
              </a:pathLst>
            </a:cu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53248" y="4449482"/>
              <a:ext cx="1030941" cy="82475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/>
              <a:r>
                <a:rPr lang="en-GB" sz="1600" b="1" dirty="0" smtClean="0">
                  <a:solidFill>
                    <a:srgbClr val="1106E8"/>
                  </a:solidFill>
                </a:rPr>
                <a:t>Procedure</a:t>
              </a:r>
              <a:endParaRPr lang="en-GB" b="1" dirty="0">
                <a:solidFill>
                  <a:srgbClr val="1106E8"/>
                </a:solidFill>
              </a:endParaRPr>
            </a:p>
          </p:txBody>
        </p:sp>
        <p:cxnSp>
          <p:nvCxnSpPr>
            <p:cNvPr id="46" name="Elbow Connector 45"/>
            <p:cNvCxnSpPr>
              <a:stCxn id="45" idx="0"/>
              <a:endCxn id="31" idx="1"/>
            </p:cNvCxnSpPr>
            <p:nvPr/>
          </p:nvCxnSpPr>
          <p:spPr>
            <a:xfrm rot="5400000" flipH="1" flipV="1">
              <a:off x="1602331" y="3559847"/>
              <a:ext cx="756024" cy="1023247"/>
            </a:xfrm>
            <a:prstGeom prst="bentConnector2">
              <a:avLst/>
            </a:prstGeom>
            <a:ln w="25400">
              <a:solidFill>
                <a:srgbClr val="0099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stCxn id="30" idx="3"/>
            </p:cNvCxnSpPr>
            <p:nvPr/>
          </p:nvCxnSpPr>
          <p:spPr>
            <a:xfrm>
              <a:off x="3771154" y="2250142"/>
              <a:ext cx="953246" cy="1030940"/>
            </a:xfrm>
            <a:prstGeom prst="bentConnector2">
              <a:avLst/>
            </a:prstGeom>
            <a:ln w="25400">
              <a:solidFill>
                <a:srgbClr val="0099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9547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Respond to a Bid or RFP	5.4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457200" y="1280160"/>
            <a:ext cx="3432048" cy="3581400"/>
            <a:chOff x="457200" y="1188720"/>
            <a:chExt cx="3432048" cy="358140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517648" y="1188720"/>
              <a:ext cx="1371600" cy="61264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>
                  <a:solidFill>
                    <a:srgbClr val="1106E8"/>
                  </a:solidFill>
                </a:rPr>
                <a:t>Bid</a:t>
              </a:r>
              <a:br>
                <a:rPr lang="en-GB" altLang="en-US" sz="1600" b="1" dirty="0">
                  <a:solidFill>
                    <a:srgbClr val="1106E8"/>
                  </a:solidFill>
                </a:rPr>
              </a:br>
              <a:r>
                <a:rPr lang="en-GB" altLang="en-US" sz="1600" b="1" dirty="0">
                  <a:solidFill>
                    <a:srgbClr val="1106E8"/>
                  </a:solidFill>
                </a:rPr>
                <a:t>Documents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517648" y="243840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 smtClean="0">
                  <a:solidFill>
                    <a:srgbClr val="1106E8"/>
                  </a:solidFill>
                </a:rPr>
                <a:t>Requirements</a:t>
              </a:r>
              <a:endParaRPr lang="en-GB" altLang="en-US" sz="1600" b="1" dirty="0">
                <a:solidFill>
                  <a:srgbClr val="1106E8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517648" y="431292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>
                  <a:solidFill>
                    <a:srgbClr val="1106E8"/>
                  </a:solidFill>
                </a:rPr>
                <a:t>Solution SBS</a:t>
              </a:r>
            </a:p>
          </p:txBody>
        </p:sp>
        <p:cxnSp>
          <p:nvCxnSpPr>
            <p:cNvPr id="17" name="AutoShape 14"/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>
              <a:off x="3203448" y="1801368"/>
              <a:ext cx="0" cy="637032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2517648" y="3352800"/>
              <a:ext cx="13716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>
                  <a:solidFill>
                    <a:srgbClr val="1106E8"/>
                  </a:solidFill>
                </a:rPr>
                <a:t>Responses</a:t>
              </a:r>
            </a:p>
          </p:txBody>
        </p:sp>
        <p:cxnSp>
          <p:nvCxnSpPr>
            <p:cNvPr id="26" name="AutoShape 33"/>
            <p:cNvCxnSpPr>
              <a:cxnSpLocks noChangeShapeType="1"/>
              <a:stCxn id="10" idx="2"/>
              <a:endCxn id="25" idx="0"/>
            </p:cNvCxnSpPr>
            <p:nvPr/>
          </p:nvCxnSpPr>
          <p:spPr bwMode="auto">
            <a:xfrm>
              <a:off x="3203448" y="2895600"/>
              <a:ext cx="0" cy="4572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57200" y="3352800"/>
              <a:ext cx="1216152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>
                  <a:solidFill>
                    <a:srgbClr val="1106E8"/>
                  </a:solidFill>
                </a:rPr>
                <a:t>Questions</a:t>
              </a: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457200" y="1752600"/>
              <a:ext cx="1216152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A0A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40" rIns="91440" anchor="ctr"/>
            <a:lstStyle/>
            <a:p>
              <a:pPr algn="ctr"/>
              <a:r>
                <a:rPr lang="en-GB" altLang="en-US" sz="1600" b="1" dirty="0" smtClean="0">
                  <a:solidFill>
                    <a:srgbClr val="1106E8"/>
                  </a:solidFill>
                </a:rPr>
                <a:t>Answers</a:t>
              </a:r>
              <a:endParaRPr lang="en-GB" altLang="en-US" sz="1600" b="1" dirty="0">
                <a:solidFill>
                  <a:srgbClr val="1106E8"/>
                </a:solidFill>
              </a:endParaRPr>
            </a:p>
          </p:txBody>
        </p:sp>
        <p:cxnSp>
          <p:nvCxnSpPr>
            <p:cNvPr id="29" name="AutoShape 36"/>
            <p:cNvCxnSpPr>
              <a:cxnSpLocks noChangeShapeType="1"/>
              <a:stCxn id="10" idx="1"/>
              <a:endCxn id="27" idx="3"/>
            </p:cNvCxnSpPr>
            <p:nvPr/>
          </p:nvCxnSpPr>
          <p:spPr bwMode="auto">
            <a:xfrm flipH="1">
              <a:off x="1673352" y="2667000"/>
              <a:ext cx="844296" cy="9144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37"/>
            <p:cNvCxnSpPr>
              <a:cxnSpLocks noChangeShapeType="1"/>
              <a:stCxn id="27" idx="0"/>
              <a:endCxn id="28" idx="2"/>
            </p:cNvCxnSpPr>
            <p:nvPr/>
          </p:nvCxnSpPr>
          <p:spPr bwMode="auto">
            <a:xfrm flipV="1">
              <a:off x="1065276" y="2209800"/>
              <a:ext cx="0" cy="11430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38"/>
            <p:cNvCxnSpPr>
              <a:cxnSpLocks noChangeShapeType="1"/>
              <a:stCxn id="28" idx="3"/>
              <a:endCxn id="10" idx="1"/>
            </p:cNvCxnSpPr>
            <p:nvPr/>
          </p:nvCxnSpPr>
          <p:spPr bwMode="auto">
            <a:xfrm>
              <a:off x="1673352" y="1981200"/>
              <a:ext cx="844296" cy="68580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39"/>
            <p:cNvCxnSpPr>
              <a:cxnSpLocks noChangeShapeType="1"/>
              <a:stCxn id="25" idx="2"/>
              <a:endCxn id="11" idx="0"/>
            </p:cNvCxnSpPr>
            <p:nvPr/>
          </p:nvCxnSpPr>
          <p:spPr bwMode="auto">
            <a:xfrm>
              <a:off x="3203448" y="3810000"/>
              <a:ext cx="0" cy="50292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54"/>
            <p:cNvCxnSpPr>
              <a:cxnSpLocks noChangeShapeType="1"/>
              <a:stCxn id="25" idx="1"/>
              <a:endCxn id="27" idx="3"/>
            </p:cNvCxnSpPr>
            <p:nvPr/>
          </p:nvCxnSpPr>
          <p:spPr bwMode="auto">
            <a:xfrm flipH="1">
              <a:off x="1673352" y="3581400"/>
              <a:ext cx="844296" cy="0"/>
            </a:xfrm>
            <a:prstGeom prst="straightConnector1">
              <a:avLst/>
            </a:prstGeom>
            <a:noFill/>
            <a:ln w="12700">
              <a:solidFill>
                <a:srgbClr val="00CC00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4724400" y="1143000"/>
            <a:ext cx="3962400" cy="4495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60A0A"/>
              </a:buClr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3429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A0AB2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3429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Clr>
                <a:srgbClr val="1106E8"/>
              </a:buClr>
              <a:buFont typeface="Wingdings" panose="05000000000000000000" pitchFamily="2" charset="2"/>
              <a:buChar char="§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484312" indent="-342900" algn="l" defTabSz="914400" rtl="0" eaLnBrk="1" latinLnBrk="0" hangingPunct="1">
              <a:spcBef>
                <a:spcPts val="100"/>
              </a:spcBef>
              <a:spcAft>
                <a:spcPts val="100"/>
              </a:spcAft>
              <a:buClr>
                <a:srgbClr val="1106E8"/>
              </a:buClr>
              <a:buFont typeface="Arial" panose="020B0604020202020204" pitchFamily="34" charset="0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288925"/>
            <a:r>
              <a:rPr lang="en-GB" dirty="0" smtClean="0"/>
              <a:t>Parse customer documents</a:t>
            </a:r>
          </a:p>
          <a:p>
            <a:pPr marL="288925" lvl="1" indent="-288925"/>
            <a:r>
              <a:rPr lang="en-GB" dirty="0" smtClean="0"/>
              <a:t>Track changes through revisions</a:t>
            </a:r>
          </a:p>
          <a:p>
            <a:pPr marL="288925" lvl="1" indent="-288925"/>
            <a:r>
              <a:rPr lang="en-GB" dirty="0" smtClean="0"/>
              <a:t>Build response for each need</a:t>
            </a:r>
          </a:p>
          <a:p>
            <a:pPr marL="288925" lvl="1" indent="-288925"/>
            <a:r>
              <a:rPr lang="en-GB" dirty="0" smtClean="0"/>
              <a:t>Create questions from the needs and responses</a:t>
            </a:r>
          </a:p>
          <a:p>
            <a:pPr marL="288925" lvl="1" indent="-288925"/>
            <a:r>
              <a:rPr lang="en-GB" dirty="0" smtClean="0"/>
              <a:t>Get answers and link to questions to ensure questions are answered</a:t>
            </a:r>
          </a:p>
          <a:p>
            <a:pPr marL="288925" lvl="1" indent="-288925"/>
            <a:r>
              <a:rPr lang="en-GB" dirty="0" smtClean="0"/>
              <a:t>Link answers to the needs to change or amplify their original content</a:t>
            </a:r>
          </a:p>
          <a:p>
            <a:pPr marL="288925" lvl="1" indent="-288925"/>
            <a:r>
              <a:rPr lang="en-GB" dirty="0" smtClean="0"/>
              <a:t>Build the SBS of the solution</a:t>
            </a:r>
          </a:p>
          <a:p>
            <a:pPr marL="288925" lvl="1" indent="-288925"/>
            <a:r>
              <a:rPr lang="en-GB" dirty="0" smtClean="0"/>
              <a:t>Link responses to the solution to show how responses to needs have been implemented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496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Bid Team Management	5.5</a:t>
            </a:r>
            <a:endParaRPr lang="en-GB" dirty="0"/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457200" y="3375660"/>
            <a:ext cx="7543800" cy="276606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GB" altLang="en-US" sz="1400" dirty="0">
                <a:solidFill>
                  <a:schemeClr val="tx1"/>
                </a:solidFill>
              </a:rPr>
              <a:t>Prime and</a:t>
            </a:r>
            <a:br>
              <a:rPr lang="en-GB" altLang="en-US" sz="1400" dirty="0">
                <a:solidFill>
                  <a:schemeClr val="tx1"/>
                </a:solidFill>
              </a:rPr>
            </a:br>
            <a:r>
              <a:rPr lang="en-GB" altLang="en-US" sz="1400" dirty="0">
                <a:solidFill>
                  <a:schemeClr val="tx1"/>
                </a:solidFill>
              </a:rPr>
              <a:t>Subcontractor</a:t>
            </a:r>
            <a:br>
              <a:rPr lang="en-GB" altLang="en-US" sz="1400" dirty="0">
                <a:solidFill>
                  <a:schemeClr val="tx1"/>
                </a:solidFill>
              </a:rPr>
            </a:br>
            <a:r>
              <a:rPr lang="en-GB" alt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457200" y="2484120"/>
            <a:ext cx="7543800" cy="89154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GB" altLang="en-US" sz="1400" dirty="0">
                <a:solidFill>
                  <a:schemeClr val="tx1"/>
                </a:solidFill>
              </a:rPr>
              <a:t>Prime Contractor</a:t>
            </a:r>
            <a:br>
              <a:rPr lang="en-GB" altLang="en-US" sz="1400" dirty="0">
                <a:solidFill>
                  <a:schemeClr val="tx1"/>
                </a:solidFill>
              </a:rPr>
            </a:br>
            <a:r>
              <a:rPr lang="en-GB" alt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457200" y="1188720"/>
            <a:ext cx="7543800" cy="1295400"/>
          </a:xfrm>
          <a:prstGeom prst="rect">
            <a:avLst/>
          </a:prstGeom>
          <a:solidFill>
            <a:srgbClr val="D1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45720" bIns="0" rtlCol="0" anchor="t" anchorCtr="0"/>
          <a:lstStyle/>
          <a:p>
            <a:pPr algn="r"/>
            <a:r>
              <a:rPr lang="en-GB" altLang="en-US" sz="1400" dirty="0">
                <a:solidFill>
                  <a:schemeClr val="tx1"/>
                </a:solidFill>
              </a:rPr>
              <a:t>From External Sources</a:t>
            </a:r>
          </a:p>
        </p:txBody>
      </p:sp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609600" y="1341120"/>
            <a:ext cx="3200400" cy="990600"/>
          </a:xfrm>
          <a:prstGeom prst="rect">
            <a:avLst/>
          </a:prstGeom>
          <a:solidFill>
            <a:srgbClr val="AFFFA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t" anchorCtr="0"/>
          <a:lstStyle/>
          <a:p>
            <a:r>
              <a:rPr lang="en-GB" altLang="en-US" sz="1400" dirty="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3962400" y="1341120"/>
            <a:ext cx="1524000" cy="990600"/>
          </a:xfrm>
          <a:prstGeom prst="rect">
            <a:avLst/>
          </a:prstGeom>
          <a:solidFill>
            <a:srgbClr val="AFFFA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t" anchorCtr="0"/>
          <a:lstStyle/>
          <a:p>
            <a:pPr algn="r"/>
            <a:r>
              <a:rPr lang="en-GB" altLang="en-US" sz="1400" dirty="0">
                <a:solidFill>
                  <a:schemeClr val="tx1"/>
                </a:solidFill>
              </a:rPr>
              <a:t>External Regulators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14600" y="1600200"/>
            <a:ext cx="1143000" cy="5791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Customer</a:t>
            </a:r>
            <a:br>
              <a:rPr lang="en-GB" altLang="en-US" sz="1600" b="1" dirty="0">
                <a:solidFill>
                  <a:srgbClr val="1106E8"/>
                </a:solidFill>
              </a:rPr>
            </a:br>
            <a:r>
              <a:rPr lang="en-GB" altLang="en-US" sz="1600" b="1" dirty="0" smtClean="0">
                <a:solidFill>
                  <a:srgbClr val="1106E8"/>
                </a:solidFill>
              </a:rPr>
              <a:t>Documents</a:t>
            </a:r>
            <a:endParaRPr lang="en-GB" altLang="en-US" sz="1600" b="1" dirty="0">
              <a:solidFill>
                <a:srgbClr val="1106E8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62200" y="2743200"/>
            <a:ext cx="14478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Requirements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362200" y="4495800"/>
            <a:ext cx="1444752" cy="56388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>
                <a:solidFill>
                  <a:srgbClr val="1106E8"/>
                </a:solidFill>
              </a:rPr>
              <a:t>Candidate</a:t>
            </a:r>
            <a:br>
              <a:rPr lang="en-GB" altLang="en-US" sz="1600" b="1">
                <a:solidFill>
                  <a:srgbClr val="1106E8"/>
                </a:solidFill>
              </a:rPr>
            </a:br>
            <a:r>
              <a:rPr lang="en-GB" altLang="en-US" sz="1600" b="1">
                <a:solidFill>
                  <a:srgbClr val="1106E8"/>
                </a:solidFill>
              </a:rPr>
              <a:t>Solutions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962400" y="4495800"/>
            <a:ext cx="1447800" cy="56388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Measures of</a:t>
            </a:r>
            <a:br>
              <a:rPr lang="en-GB" altLang="en-US" sz="1600" b="1" dirty="0">
                <a:solidFill>
                  <a:srgbClr val="1106E8"/>
                </a:solidFill>
              </a:rPr>
            </a:br>
            <a:r>
              <a:rPr lang="en-GB" altLang="en-US" sz="1600" b="1" dirty="0">
                <a:solidFill>
                  <a:srgbClr val="1106E8"/>
                </a:solidFill>
              </a:rPr>
              <a:t>Performance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362200" y="5440680"/>
            <a:ext cx="1444752" cy="54864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>
                <a:solidFill>
                  <a:srgbClr val="1106E8"/>
                </a:solidFill>
              </a:rPr>
              <a:t>Preferred</a:t>
            </a:r>
            <a:br>
              <a:rPr lang="en-GB" altLang="en-US" sz="1600" b="1">
                <a:solidFill>
                  <a:srgbClr val="1106E8"/>
                </a:solidFill>
              </a:rPr>
            </a:br>
            <a:r>
              <a:rPr lang="en-GB" altLang="en-US" sz="1600" b="1">
                <a:solidFill>
                  <a:srgbClr val="1106E8"/>
                </a:solidFill>
              </a:rPr>
              <a:t>Solution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410200" y="2667000"/>
            <a:ext cx="1143000" cy="5791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>
                <a:solidFill>
                  <a:srgbClr val="1106E8"/>
                </a:solidFill>
              </a:rPr>
              <a:t>Acceptance</a:t>
            </a:r>
            <a:br>
              <a:rPr lang="en-GB" altLang="en-US" sz="1600" b="1">
                <a:solidFill>
                  <a:srgbClr val="1106E8"/>
                </a:solidFill>
              </a:rPr>
            </a:br>
            <a:r>
              <a:rPr lang="en-GB" altLang="en-US" sz="1600" b="1">
                <a:solidFill>
                  <a:srgbClr val="1106E8"/>
                </a:solidFill>
              </a:rPr>
              <a:t>Criteria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410200" y="3637548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>
                <a:solidFill>
                  <a:srgbClr val="1106E8"/>
                </a:solidFill>
              </a:rPr>
              <a:t>Verifications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410200" y="5486400"/>
            <a:ext cx="1143000" cy="50292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 smtClean="0">
                <a:solidFill>
                  <a:srgbClr val="1106E8"/>
                </a:solidFill>
              </a:rPr>
              <a:t>QA/QC</a:t>
            </a:r>
            <a:endParaRPr lang="en-GB" altLang="en-US" sz="1600" b="1" dirty="0">
              <a:solidFill>
                <a:srgbClr val="1106E8"/>
              </a:solidFill>
            </a:endParaRPr>
          </a:p>
        </p:txBody>
      </p:sp>
      <p:cxnSp>
        <p:nvCxnSpPr>
          <p:cNvPr id="17" name="AutoShape 14"/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3086100" y="2179320"/>
            <a:ext cx="0" cy="5638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5"/>
          <p:cNvCxnSpPr>
            <a:cxnSpLocks noChangeShapeType="1"/>
            <a:stCxn id="25" idx="3"/>
            <a:endCxn id="12" idx="0"/>
          </p:cNvCxnSpPr>
          <p:nvPr/>
        </p:nvCxnSpPr>
        <p:spPr bwMode="auto">
          <a:xfrm>
            <a:off x="3806952" y="3867150"/>
            <a:ext cx="879348" cy="62865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7"/>
          <p:cNvCxnSpPr>
            <a:cxnSpLocks noChangeShapeType="1"/>
            <a:stCxn id="11" idx="2"/>
          </p:cNvCxnSpPr>
          <p:nvPr/>
        </p:nvCxnSpPr>
        <p:spPr bwMode="auto">
          <a:xfrm>
            <a:off x="3084576" y="5059680"/>
            <a:ext cx="1524" cy="35052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20"/>
          <p:cNvCxnSpPr>
            <a:cxnSpLocks noChangeShapeType="1"/>
            <a:stCxn id="16" idx="0"/>
            <a:endCxn id="15" idx="2"/>
          </p:cNvCxnSpPr>
          <p:nvPr/>
        </p:nvCxnSpPr>
        <p:spPr bwMode="auto">
          <a:xfrm flipV="1">
            <a:off x="5981700" y="4094748"/>
            <a:ext cx="0" cy="1391652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1"/>
          <p:cNvCxnSpPr>
            <a:cxnSpLocks noChangeShapeType="1"/>
            <a:stCxn id="15" idx="0"/>
            <a:endCxn id="14" idx="2"/>
          </p:cNvCxnSpPr>
          <p:nvPr/>
        </p:nvCxnSpPr>
        <p:spPr bwMode="auto">
          <a:xfrm flipV="1">
            <a:off x="5981700" y="3246120"/>
            <a:ext cx="0" cy="391428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4114800" y="172212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Standards</a:t>
            </a:r>
          </a:p>
        </p:txBody>
      </p:sp>
      <p:cxnSp>
        <p:nvCxnSpPr>
          <p:cNvPr id="23" name="AutoShape 30"/>
          <p:cNvCxnSpPr>
            <a:cxnSpLocks noChangeShapeType="1"/>
            <a:stCxn id="22" idx="2"/>
            <a:endCxn id="10" idx="0"/>
          </p:cNvCxnSpPr>
          <p:nvPr/>
        </p:nvCxnSpPr>
        <p:spPr bwMode="auto">
          <a:xfrm flipH="1">
            <a:off x="3086100" y="2179320"/>
            <a:ext cx="1600200" cy="5638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31"/>
          <p:cNvCxnSpPr>
            <a:cxnSpLocks noChangeShapeType="1"/>
            <a:stCxn id="22" idx="2"/>
            <a:endCxn id="12" idx="0"/>
          </p:cNvCxnSpPr>
          <p:nvPr/>
        </p:nvCxnSpPr>
        <p:spPr bwMode="auto">
          <a:xfrm>
            <a:off x="4686300" y="2179320"/>
            <a:ext cx="0" cy="23164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2362200" y="3581400"/>
            <a:ext cx="1444752" cy="5715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Partitioned</a:t>
            </a:r>
            <a:br>
              <a:rPr lang="en-GB" altLang="en-US" sz="1600" b="1" dirty="0">
                <a:solidFill>
                  <a:srgbClr val="1106E8"/>
                </a:solidFill>
              </a:rPr>
            </a:br>
            <a:r>
              <a:rPr lang="en-GB" altLang="en-US" sz="1600" b="1" dirty="0">
                <a:solidFill>
                  <a:srgbClr val="1106E8"/>
                </a:solidFill>
              </a:rPr>
              <a:t>Requirements</a:t>
            </a:r>
          </a:p>
        </p:txBody>
      </p:sp>
      <p:cxnSp>
        <p:nvCxnSpPr>
          <p:cNvPr id="26" name="AutoShape 33"/>
          <p:cNvCxnSpPr>
            <a:cxnSpLocks noChangeShapeType="1"/>
            <a:stCxn id="10" idx="2"/>
            <a:endCxn id="25" idx="0"/>
          </p:cNvCxnSpPr>
          <p:nvPr/>
        </p:nvCxnSpPr>
        <p:spPr bwMode="auto">
          <a:xfrm flipH="1">
            <a:off x="3084576" y="3200400"/>
            <a:ext cx="1524" cy="3810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762000" y="363855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 smtClean="0">
                <a:solidFill>
                  <a:srgbClr val="1106E8"/>
                </a:solidFill>
              </a:rPr>
              <a:t>Questions</a:t>
            </a:r>
            <a:endParaRPr lang="en-GB" altLang="en-US" sz="1200" b="1" dirty="0">
              <a:solidFill>
                <a:srgbClr val="1106E8"/>
              </a:solidFill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762000" y="172212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 dirty="0">
                <a:solidFill>
                  <a:srgbClr val="1106E8"/>
                </a:solidFill>
              </a:rPr>
              <a:t>Responses</a:t>
            </a:r>
          </a:p>
        </p:txBody>
      </p:sp>
      <p:cxnSp>
        <p:nvCxnSpPr>
          <p:cNvPr id="29" name="AutoShape 36"/>
          <p:cNvCxnSpPr>
            <a:cxnSpLocks noChangeShapeType="1"/>
            <a:endCxn id="10" idx="1"/>
          </p:cNvCxnSpPr>
          <p:nvPr/>
        </p:nvCxnSpPr>
        <p:spPr bwMode="auto">
          <a:xfrm flipV="1">
            <a:off x="1892968" y="2971800"/>
            <a:ext cx="469232" cy="782053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37"/>
          <p:cNvCxnSpPr>
            <a:cxnSpLocks noChangeShapeType="1"/>
            <a:stCxn id="27" idx="0"/>
            <a:endCxn id="28" idx="2"/>
          </p:cNvCxnSpPr>
          <p:nvPr/>
        </p:nvCxnSpPr>
        <p:spPr bwMode="auto">
          <a:xfrm flipV="1">
            <a:off x="1333500" y="2179320"/>
            <a:ext cx="0" cy="145923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38"/>
          <p:cNvCxnSpPr>
            <a:cxnSpLocks noChangeShapeType="1"/>
            <a:stCxn id="28" idx="3"/>
            <a:endCxn id="10" idx="0"/>
          </p:cNvCxnSpPr>
          <p:nvPr/>
        </p:nvCxnSpPr>
        <p:spPr bwMode="auto">
          <a:xfrm>
            <a:off x="1905000" y="1950720"/>
            <a:ext cx="1181100" cy="79248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39"/>
          <p:cNvCxnSpPr>
            <a:cxnSpLocks noChangeShapeType="1"/>
            <a:stCxn id="25" idx="2"/>
            <a:endCxn id="11" idx="0"/>
          </p:cNvCxnSpPr>
          <p:nvPr/>
        </p:nvCxnSpPr>
        <p:spPr bwMode="auto">
          <a:xfrm>
            <a:off x="3084576" y="4152900"/>
            <a:ext cx="0" cy="3429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914400" y="5029200"/>
            <a:ext cx="11430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A0A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n-GB" altLang="en-US" sz="1600" b="1">
                <a:solidFill>
                  <a:srgbClr val="1106E8"/>
                </a:solidFill>
              </a:rPr>
              <a:t>Justifications</a:t>
            </a:r>
          </a:p>
        </p:txBody>
      </p:sp>
      <p:cxnSp>
        <p:nvCxnSpPr>
          <p:cNvPr id="34" name="AutoShape 41"/>
          <p:cNvCxnSpPr>
            <a:cxnSpLocks noChangeShapeType="1"/>
            <a:endCxn id="11" idx="1"/>
          </p:cNvCxnSpPr>
          <p:nvPr/>
        </p:nvCxnSpPr>
        <p:spPr bwMode="auto">
          <a:xfrm rot="5400000" flipH="1" flipV="1">
            <a:off x="1836420" y="4427220"/>
            <a:ext cx="175260" cy="876300"/>
          </a:xfrm>
          <a:prstGeom prst="bentConnector2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42"/>
          <p:cNvCxnSpPr>
            <a:cxnSpLocks noChangeShapeType="1"/>
            <a:stCxn id="33" idx="2"/>
            <a:endCxn id="13" idx="1"/>
          </p:cNvCxnSpPr>
          <p:nvPr/>
        </p:nvCxnSpPr>
        <p:spPr bwMode="auto">
          <a:xfrm rot="16200000" flipH="1">
            <a:off x="1809750" y="5162550"/>
            <a:ext cx="228600" cy="876300"/>
          </a:xfrm>
          <a:prstGeom prst="bentConnector2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43"/>
          <p:cNvCxnSpPr>
            <a:cxnSpLocks noChangeShapeType="1"/>
            <a:stCxn id="14" idx="1"/>
            <a:endCxn id="10" idx="3"/>
          </p:cNvCxnSpPr>
          <p:nvPr/>
        </p:nvCxnSpPr>
        <p:spPr bwMode="auto">
          <a:xfrm flipH="1">
            <a:off x="3810000" y="2956560"/>
            <a:ext cx="1600200" cy="1524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44"/>
          <p:cNvCxnSpPr>
            <a:cxnSpLocks noChangeShapeType="1"/>
            <a:stCxn id="15" idx="1"/>
            <a:endCxn id="25" idx="3"/>
          </p:cNvCxnSpPr>
          <p:nvPr/>
        </p:nvCxnSpPr>
        <p:spPr bwMode="auto">
          <a:xfrm flipH="1">
            <a:off x="3806952" y="3866148"/>
            <a:ext cx="1603248" cy="1002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45"/>
          <p:cNvCxnSpPr>
            <a:cxnSpLocks noChangeShapeType="1"/>
            <a:stCxn id="14" idx="1"/>
            <a:endCxn id="25" idx="3"/>
          </p:cNvCxnSpPr>
          <p:nvPr/>
        </p:nvCxnSpPr>
        <p:spPr bwMode="auto">
          <a:xfrm flipH="1">
            <a:off x="3806952" y="2956560"/>
            <a:ext cx="1603248" cy="91059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46"/>
          <p:cNvCxnSpPr>
            <a:cxnSpLocks noChangeShapeType="1"/>
            <a:stCxn id="16" idx="1"/>
            <a:endCxn id="13" idx="3"/>
          </p:cNvCxnSpPr>
          <p:nvPr/>
        </p:nvCxnSpPr>
        <p:spPr bwMode="auto">
          <a:xfrm flipH="1" flipV="1">
            <a:off x="3806952" y="5715000"/>
            <a:ext cx="1603248" cy="2286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47"/>
          <p:cNvCxnSpPr>
            <a:cxnSpLocks noChangeShapeType="1"/>
            <a:endCxn id="12" idx="2"/>
          </p:cNvCxnSpPr>
          <p:nvPr/>
        </p:nvCxnSpPr>
        <p:spPr bwMode="auto">
          <a:xfrm flipV="1">
            <a:off x="3086100" y="5059680"/>
            <a:ext cx="1600200" cy="35052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48"/>
          <p:cNvCxnSpPr>
            <a:cxnSpLocks noChangeShapeType="1"/>
            <a:endCxn id="12" idx="2"/>
          </p:cNvCxnSpPr>
          <p:nvPr/>
        </p:nvCxnSpPr>
        <p:spPr bwMode="auto">
          <a:xfrm flipH="1" flipV="1">
            <a:off x="4686300" y="5059680"/>
            <a:ext cx="1295400" cy="30480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54"/>
          <p:cNvCxnSpPr>
            <a:cxnSpLocks noChangeShapeType="1"/>
            <a:stCxn id="27" idx="3"/>
            <a:endCxn id="25" idx="1"/>
          </p:cNvCxnSpPr>
          <p:nvPr/>
        </p:nvCxnSpPr>
        <p:spPr bwMode="auto">
          <a:xfrm>
            <a:off x="1905000" y="3867150"/>
            <a:ext cx="457200" cy="0"/>
          </a:xfrm>
          <a:prstGeom prst="straightConnector1">
            <a:avLst/>
          </a:prstGeom>
          <a:noFill/>
          <a:ln w="12700">
            <a:solidFill>
              <a:srgbClr val="00CC00"/>
            </a:solidFill>
            <a:round/>
            <a:headEnd type="triangl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99046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Supply Chain Management / Contract Fulfilment	5.6</a:t>
            </a:r>
            <a:endParaRPr lang="en-GB" dirty="0"/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5243803" y="1371599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GB" altLang="en-US" sz="1200" b="1" dirty="0"/>
              <a:t>Customer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48194" y="1551084"/>
            <a:ext cx="548640" cy="548640"/>
            <a:chOff x="6781800" y="1830693"/>
            <a:chExt cx="372089" cy="411210"/>
          </a:xfrm>
        </p:grpSpPr>
        <p:grpSp>
          <p:nvGrpSpPr>
            <p:cNvPr id="7" name="Group 6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9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11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200" dirty="0" smtClean="0"/>
                <a:t>Cradle</a:t>
              </a:r>
              <a:endParaRPr lang="en-GB" altLang="en-US" sz="900" dirty="0"/>
            </a:p>
          </p:txBody>
        </p:sp>
      </p:grpSp>
      <p:sp>
        <p:nvSpPr>
          <p:cNvPr id="17" name="Rectangle 75"/>
          <p:cNvSpPr>
            <a:spLocks noChangeArrowheads="1"/>
          </p:cNvSpPr>
          <p:nvPr/>
        </p:nvSpPr>
        <p:spPr bwMode="auto">
          <a:xfrm>
            <a:off x="5241957" y="2956560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GB" altLang="en-US" sz="1200" b="1" dirty="0" smtClean="0"/>
              <a:t>Prime / Tier 1</a:t>
            </a:r>
            <a:endParaRPr lang="en-GB" altLang="en-US" sz="1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6748194" y="3136045"/>
            <a:ext cx="548640" cy="548640"/>
            <a:chOff x="6781800" y="1830693"/>
            <a:chExt cx="372089" cy="411210"/>
          </a:xfrm>
        </p:grpSpPr>
        <p:grpSp>
          <p:nvGrpSpPr>
            <p:cNvPr id="19" name="Group 18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200" dirty="0"/>
                <a:t>Cradle</a:t>
              </a:r>
            </a:p>
          </p:txBody>
        </p:sp>
      </p:grpSp>
      <p:sp>
        <p:nvSpPr>
          <p:cNvPr id="29" name="Rectangle 85"/>
          <p:cNvSpPr>
            <a:spLocks noChangeArrowheads="1"/>
          </p:cNvSpPr>
          <p:nvPr/>
        </p:nvSpPr>
        <p:spPr bwMode="auto">
          <a:xfrm>
            <a:off x="5241957" y="4495800"/>
            <a:ext cx="2286000" cy="10058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0"/>
          <a:lstStyle/>
          <a:p>
            <a:r>
              <a:rPr lang="en-GB" altLang="en-US" sz="1200" b="1" dirty="0" smtClean="0"/>
              <a:t>Supplier / Tier 2</a:t>
            </a:r>
            <a:endParaRPr lang="en-GB" altLang="en-US" sz="12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6748194" y="4684226"/>
            <a:ext cx="548640" cy="548640"/>
            <a:chOff x="6781800" y="1830693"/>
            <a:chExt cx="372089" cy="411210"/>
          </a:xfrm>
        </p:grpSpPr>
        <p:grpSp>
          <p:nvGrpSpPr>
            <p:cNvPr id="31" name="Group 30"/>
            <p:cNvGrpSpPr/>
            <p:nvPr/>
          </p:nvGrpSpPr>
          <p:grpSpPr>
            <a:xfrm>
              <a:off x="6781800" y="1830693"/>
              <a:ext cx="372089" cy="411210"/>
              <a:chOff x="1905000" y="1676402"/>
              <a:chExt cx="2068513" cy="2285998"/>
            </a:xfrm>
          </p:grpSpPr>
          <p:sp>
            <p:nvSpPr>
              <p:cNvPr id="33" name="Oval 13"/>
              <p:cNvSpPr>
                <a:spLocks noChangeArrowheads="1"/>
              </p:cNvSpPr>
              <p:nvPr/>
            </p:nvSpPr>
            <p:spPr bwMode="auto">
              <a:xfrm flipH="1">
                <a:off x="1911804" y="3275239"/>
                <a:ext cx="2061709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 flipH="1">
                <a:off x="1911804" y="2295525"/>
                <a:ext cx="2061709" cy="1333500"/>
              </a:xfrm>
              <a:prstGeom prst="rect">
                <a:avLst/>
              </a:prstGeom>
              <a:solidFill>
                <a:srgbClr val="FFB625"/>
              </a:solidFill>
              <a:ln w="12700">
                <a:solidFill>
                  <a:srgbClr val="FFB6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endParaRPr lang="en-GB">
                  <a:solidFill>
                    <a:srgbClr val="FFB625"/>
                  </a:solidFill>
                </a:endParaRPr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 flipH="1">
                <a:off x="1911804" y="1907721"/>
                <a:ext cx="2061709" cy="680357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 flipH="1">
                <a:off x="1911804" y="2016579"/>
                <a:ext cx="2061709" cy="265339"/>
              </a:xfrm>
              <a:prstGeom prst="rect">
                <a:avLst/>
              </a:prstGeom>
              <a:solidFill>
                <a:srgbClr val="FFB62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" name="Oval 17"/>
              <p:cNvSpPr>
                <a:spLocks noChangeArrowheads="1"/>
              </p:cNvSpPr>
              <p:nvPr/>
            </p:nvSpPr>
            <p:spPr bwMode="auto">
              <a:xfrm flipH="1">
                <a:off x="1911805" y="1676402"/>
                <a:ext cx="2061708" cy="687161"/>
              </a:xfrm>
              <a:prstGeom prst="ellipse">
                <a:avLst/>
              </a:prstGeom>
              <a:solidFill>
                <a:srgbClr val="FFB62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 flipH="1">
                <a:off x="1905000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 flipH="1">
                <a:off x="3973513" y="2050596"/>
                <a:ext cx="0" cy="157842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6833192" y="2020011"/>
              <a:ext cx="269659" cy="138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200" dirty="0"/>
                <a:t>Cradle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7200" y="1371600"/>
            <a:ext cx="3988837" cy="1595535"/>
            <a:chOff x="457200" y="1676400"/>
            <a:chExt cx="3429000" cy="1371600"/>
          </a:xfrm>
        </p:grpSpPr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457200" y="1676400"/>
              <a:ext cx="3429000" cy="13716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0"/>
            <a:lstStyle/>
            <a:p>
              <a:r>
                <a:rPr lang="en-GB" altLang="en-US" sz="1600" b="1" dirty="0"/>
                <a:t>Customer</a:t>
              </a:r>
              <a:endParaRPr lang="en-GB" altLang="en-US" sz="1400" b="1" dirty="0"/>
            </a:p>
            <a:p>
              <a:endParaRPr lang="en-GB" altLang="en-US" sz="1000" dirty="0">
                <a:solidFill>
                  <a:srgbClr val="1106E8"/>
                </a:solidFill>
              </a:endParaRPr>
            </a:p>
            <a:p>
              <a:r>
                <a:rPr lang="en-GB" altLang="en-US" sz="1400" b="0" dirty="0">
                  <a:solidFill>
                    <a:srgbClr val="1106E8"/>
                  </a:solidFill>
                </a:rPr>
                <a:t>Level 1 requirements</a:t>
              </a:r>
            </a:p>
            <a:p>
              <a:r>
                <a:rPr lang="en-GB" altLang="en-US" sz="1400" b="0" dirty="0">
                  <a:solidFill>
                    <a:srgbClr val="1106E8"/>
                  </a:solidFill>
                </a:rPr>
                <a:t>Generates specifications</a:t>
              </a:r>
            </a:p>
            <a:p>
              <a:r>
                <a:rPr lang="en-GB" altLang="en-US" sz="1400" b="0" dirty="0">
                  <a:solidFill>
                    <a:srgbClr val="1106E8"/>
                  </a:solidFill>
                </a:rPr>
                <a:t>Assesses responses</a:t>
              </a:r>
            </a:p>
            <a:p>
              <a:r>
                <a:rPr lang="en-GB" altLang="en-US" sz="1400" b="0" dirty="0">
                  <a:solidFill>
                    <a:srgbClr val="1106E8"/>
                  </a:solidFill>
                </a:rPr>
                <a:t>Issues updates</a:t>
              </a:r>
            </a:p>
            <a:p>
              <a:r>
                <a:rPr lang="en-GB" altLang="en-US" sz="1400" b="0" dirty="0">
                  <a:solidFill>
                    <a:srgbClr val="1106E8"/>
                  </a:solidFill>
                </a:rPr>
                <a:t>Receives and tracks progress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898775" y="1990050"/>
              <a:ext cx="685800" cy="757905"/>
              <a:chOff x="2898775" y="1990050"/>
              <a:chExt cx="685800" cy="757905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2898775" y="1990050"/>
                <a:ext cx="685800" cy="757905"/>
                <a:chOff x="1905000" y="1676402"/>
                <a:chExt cx="2068513" cy="2285998"/>
              </a:xfrm>
            </p:grpSpPr>
            <p:sp>
              <p:nvSpPr>
                <p:cNvPr id="45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1911804" y="3275239"/>
                  <a:ext cx="2061709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6" name="Rectangle 14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295525"/>
                  <a:ext cx="2061709" cy="1333500"/>
                </a:xfrm>
                <a:prstGeom prst="rect">
                  <a:avLst/>
                </a:prstGeom>
                <a:solidFill>
                  <a:srgbClr val="FFB625"/>
                </a:solidFill>
                <a:ln w="12700">
                  <a:solidFill>
                    <a:srgbClr val="FFB6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endParaRPr lang="en-GB">
                    <a:solidFill>
                      <a:srgbClr val="FFB625"/>
                    </a:solidFill>
                  </a:endParaRPr>
                </a:p>
              </p:txBody>
            </p:sp>
            <p:sp>
              <p:nvSpPr>
                <p:cNvPr id="47" name="Oval 15"/>
                <p:cNvSpPr>
                  <a:spLocks noChangeArrowheads="1"/>
                </p:cNvSpPr>
                <p:nvPr/>
              </p:nvSpPr>
              <p:spPr bwMode="auto">
                <a:xfrm flipH="1">
                  <a:off x="1911804" y="1907721"/>
                  <a:ext cx="2061709" cy="680357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8" name="Rectangle 16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016579"/>
                  <a:ext cx="2061709" cy="265339"/>
                </a:xfrm>
                <a:prstGeom prst="rect">
                  <a:avLst/>
                </a:prstGeom>
                <a:solidFill>
                  <a:srgbClr val="FFB6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9" name="Oval 17"/>
                <p:cNvSpPr>
                  <a:spLocks noChangeArrowheads="1"/>
                </p:cNvSpPr>
                <p:nvPr/>
              </p:nvSpPr>
              <p:spPr bwMode="auto">
                <a:xfrm flipH="1">
                  <a:off x="1911805" y="1676402"/>
                  <a:ext cx="2061708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05000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973513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4" name="Text Box 27"/>
              <p:cNvSpPr txBox="1">
                <a:spLocks noChangeArrowheads="1"/>
              </p:cNvSpPr>
              <p:nvPr/>
            </p:nvSpPr>
            <p:spPr bwMode="auto">
              <a:xfrm>
                <a:off x="3050356" y="2312931"/>
                <a:ext cx="401997" cy="264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/>
              <a:p>
                <a:r>
                  <a:rPr lang="en-GB" altLang="en-US" sz="1400" dirty="0" smtClean="0"/>
                  <a:t>Cradle</a:t>
                </a:r>
                <a:endParaRPr lang="en-GB" altLang="en-US" sz="1400" dirty="0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457200" y="4119465"/>
            <a:ext cx="3988837" cy="1824135"/>
            <a:chOff x="457200" y="4038600"/>
            <a:chExt cx="3429000" cy="1568116"/>
          </a:xfrm>
        </p:grpSpPr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457200" y="4038600"/>
              <a:ext cx="3429000" cy="156811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5720" rIns="0"/>
            <a:lstStyle/>
            <a:p>
              <a:r>
                <a:rPr lang="en-GB" altLang="en-US" sz="1600" b="1" dirty="0"/>
                <a:t>Supplier</a:t>
              </a:r>
              <a:endParaRPr lang="en-GB" altLang="en-US" sz="1400" b="1" dirty="0"/>
            </a:p>
            <a:p>
              <a:endParaRPr lang="en-GB" altLang="en-US" sz="1000" dirty="0">
                <a:solidFill>
                  <a:srgbClr val="1106E8"/>
                </a:solidFill>
              </a:endParaRP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Assesses specifications</a:t>
              </a: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Generates responses</a:t>
              </a: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Assesses updates</a:t>
              </a: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Does work at level N</a:t>
              </a: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Reports progress</a:t>
              </a:r>
            </a:p>
            <a:p>
              <a:r>
                <a:rPr lang="en-GB" altLang="en-US" sz="1400" dirty="0">
                  <a:solidFill>
                    <a:srgbClr val="1106E8"/>
                  </a:solidFill>
                </a:rPr>
                <a:t>Acts as customer for next level (same tasks</a:t>
              </a:r>
              <a:r>
                <a:rPr lang="en-GB" altLang="en-US" sz="1400" dirty="0"/>
                <a:t>)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895600" y="4334693"/>
              <a:ext cx="685800" cy="757905"/>
              <a:chOff x="2895600" y="4334693"/>
              <a:chExt cx="685800" cy="75790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2895600" y="4334693"/>
                <a:ext cx="685800" cy="757905"/>
                <a:chOff x="1905000" y="1676402"/>
                <a:chExt cx="2068513" cy="2285998"/>
              </a:xfrm>
            </p:grpSpPr>
            <p:sp>
              <p:nvSpPr>
                <p:cNvPr id="57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1911804" y="3275239"/>
                  <a:ext cx="2061709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8" name="Rectangle 14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295525"/>
                  <a:ext cx="2061709" cy="1333500"/>
                </a:xfrm>
                <a:prstGeom prst="rect">
                  <a:avLst/>
                </a:prstGeom>
                <a:solidFill>
                  <a:srgbClr val="FFB625"/>
                </a:solidFill>
                <a:ln w="12700">
                  <a:solidFill>
                    <a:srgbClr val="FFB6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endParaRPr lang="en-GB">
                    <a:solidFill>
                      <a:srgbClr val="FFB625"/>
                    </a:solidFill>
                  </a:endParaRPr>
                </a:p>
              </p:txBody>
            </p:sp>
            <p:sp>
              <p:nvSpPr>
                <p:cNvPr id="59" name="Oval 15"/>
                <p:cNvSpPr>
                  <a:spLocks noChangeArrowheads="1"/>
                </p:cNvSpPr>
                <p:nvPr/>
              </p:nvSpPr>
              <p:spPr bwMode="auto">
                <a:xfrm flipH="1">
                  <a:off x="1911804" y="1907721"/>
                  <a:ext cx="2061709" cy="680357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0" name="Rectangle 16"/>
                <p:cNvSpPr>
                  <a:spLocks noChangeArrowheads="1"/>
                </p:cNvSpPr>
                <p:nvPr/>
              </p:nvSpPr>
              <p:spPr bwMode="auto">
                <a:xfrm flipH="1">
                  <a:off x="1911804" y="2016579"/>
                  <a:ext cx="2061709" cy="265339"/>
                </a:xfrm>
                <a:prstGeom prst="rect">
                  <a:avLst/>
                </a:prstGeom>
                <a:solidFill>
                  <a:srgbClr val="FFB62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" name="Oval 17"/>
                <p:cNvSpPr>
                  <a:spLocks noChangeArrowheads="1"/>
                </p:cNvSpPr>
                <p:nvPr/>
              </p:nvSpPr>
              <p:spPr bwMode="auto">
                <a:xfrm flipH="1">
                  <a:off x="1911805" y="1676402"/>
                  <a:ext cx="2061708" cy="687161"/>
                </a:xfrm>
                <a:prstGeom prst="ellipse">
                  <a:avLst/>
                </a:prstGeom>
                <a:solidFill>
                  <a:srgbClr val="FFB625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905000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973513" y="2050596"/>
                  <a:ext cx="0" cy="15784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56" name="Text Box 27"/>
              <p:cNvSpPr txBox="1">
                <a:spLocks noChangeArrowheads="1"/>
              </p:cNvSpPr>
              <p:nvPr/>
            </p:nvSpPr>
            <p:spPr bwMode="auto">
              <a:xfrm>
                <a:off x="3047181" y="4657574"/>
                <a:ext cx="401997" cy="264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>
                <a:spAutoFit/>
              </a:bodyPr>
              <a:lstStyle/>
              <a:p>
                <a:r>
                  <a:rPr lang="en-GB" altLang="en-US" sz="1400" dirty="0"/>
                  <a:t>Cradle</a:t>
                </a:r>
                <a:endParaRPr lang="en-GB" altLang="en-US" sz="1200" dirty="0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2761861" y="2523931"/>
            <a:ext cx="1772816" cy="2038738"/>
            <a:chOff x="2761861" y="2523931"/>
            <a:chExt cx="1772816" cy="2038738"/>
          </a:xfrm>
        </p:grpSpPr>
        <p:graphicFrame>
          <p:nvGraphicFramePr>
            <p:cNvPr id="65" name="Object 31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746351"/>
                </p:ext>
              </p:extLst>
            </p:nvPr>
          </p:nvGraphicFramePr>
          <p:xfrm>
            <a:off x="2761861" y="3321698"/>
            <a:ext cx="709126" cy="426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4" name="Clip" r:id="rId3" imgW="4644720" imgH="2779200" progId="">
                    <p:embed/>
                  </p:oleObj>
                </mc:Choice>
                <mc:Fallback>
                  <p:oleObj name="Clip" r:id="rId3" imgW="4644720" imgH="2779200" progId="">
                    <p:embed/>
                    <p:pic>
                      <p:nvPicPr>
                        <p:cNvPr id="0" name="Picture 9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1861" y="3321698"/>
                          <a:ext cx="709126" cy="426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3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1407250"/>
                </p:ext>
              </p:extLst>
            </p:nvPr>
          </p:nvGraphicFramePr>
          <p:xfrm>
            <a:off x="3825551" y="3321698"/>
            <a:ext cx="709126" cy="426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5" name="Clip" r:id="rId5" imgW="4644720" imgH="2779200" progId="">
                    <p:embed/>
                  </p:oleObj>
                </mc:Choice>
                <mc:Fallback>
                  <p:oleObj name="Clip" r:id="rId5" imgW="4644720" imgH="2779200" progId="">
                    <p:embed/>
                    <p:pic>
                      <p:nvPicPr>
                        <p:cNvPr id="0" name="Picture 9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5551" y="3321698"/>
                          <a:ext cx="709126" cy="426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7" name="Group 37"/>
            <p:cNvGrpSpPr>
              <a:grpSpLocks/>
            </p:cNvGrpSpPr>
            <p:nvPr/>
          </p:nvGrpSpPr>
          <p:grpSpPr bwMode="auto">
            <a:xfrm>
              <a:off x="2939143" y="2523931"/>
              <a:ext cx="531845" cy="2038738"/>
              <a:chOff x="1632" y="1728"/>
              <a:chExt cx="288" cy="1104"/>
            </a:xfrm>
          </p:grpSpPr>
          <p:sp>
            <p:nvSpPr>
              <p:cNvPr id="72" name="Arc 35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73" name="Arc 36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  <p:grpSp>
          <p:nvGrpSpPr>
            <p:cNvPr id="68" name="Group 38"/>
            <p:cNvGrpSpPr>
              <a:grpSpLocks/>
            </p:cNvGrpSpPr>
            <p:nvPr/>
          </p:nvGrpSpPr>
          <p:grpSpPr bwMode="auto">
            <a:xfrm flipH="1" flipV="1">
              <a:off x="3825551" y="2523931"/>
              <a:ext cx="531845" cy="2038738"/>
              <a:chOff x="1632" y="1728"/>
              <a:chExt cx="288" cy="1104"/>
            </a:xfrm>
          </p:grpSpPr>
          <p:sp>
            <p:nvSpPr>
              <p:cNvPr id="70" name="Arc 39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71" name="Arc 40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</p:grpSp>
      <p:sp>
        <p:nvSpPr>
          <p:cNvPr id="69" name="Line 41"/>
          <p:cNvSpPr>
            <a:spLocks noChangeShapeType="1"/>
          </p:cNvSpPr>
          <p:nvPr/>
        </p:nvSpPr>
        <p:spPr bwMode="auto">
          <a:xfrm>
            <a:off x="3648269" y="2435290"/>
            <a:ext cx="0" cy="221602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endParaRPr lang="en-GB"/>
          </a:p>
        </p:txBody>
      </p:sp>
      <p:grpSp>
        <p:nvGrpSpPr>
          <p:cNvPr id="74" name="Group 113"/>
          <p:cNvGrpSpPr>
            <a:grpSpLocks/>
          </p:cNvGrpSpPr>
          <p:nvPr/>
        </p:nvGrpSpPr>
        <p:grpSpPr bwMode="auto">
          <a:xfrm>
            <a:off x="6552511" y="3570695"/>
            <a:ext cx="941809" cy="1174491"/>
            <a:chOff x="3541" y="2154"/>
            <a:chExt cx="510" cy="636"/>
          </a:xfrm>
        </p:grpSpPr>
        <p:graphicFrame>
          <p:nvGraphicFramePr>
            <p:cNvPr id="75" name="Object 9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541" y="2408"/>
            <a:ext cx="204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6" name="Clip" r:id="rId7" imgW="4644720" imgH="2779200" progId="">
                    <p:embed/>
                  </p:oleObj>
                </mc:Choice>
                <mc:Fallback>
                  <p:oleObj name="Clip" r:id="rId7" imgW="4644720" imgH="2779200" progId="">
                    <p:embed/>
                    <p:pic>
                      <p:nvPicPr>
                        <p:cNvPr id="0" name="Picture 9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1" y="2408"/>
                          <a:ext cx="204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9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847" y="2408"/>
            <a:ext cx="204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7" name="Clip" r:id="rId9" imgW="4644720" imgH="2779200" progId="">
                    <p:embed/>
                  </p:oleObj>
                </mc:Choice>
                <mc:Fallback>
                  <p:oleObj name="Clip" r:id="rId9" imgW="4644720" imgH="2779200" progId="">
                    <p:embed/>
                    <p:pic>
                      <p:nvPicPr>
                        <p:cNvPr id="0" name="Picture 9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7" y="2408"/>
                          <a:ext cx="204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7" name="Group 96"/>
            <p:cNvGrpSpPr>
              <a:grpSpLocks/>
            </p:cNvGrpSpPr>
            <p:nvPr/>
          </p:nvGrpSpPr>
          <p:grpSpPr bwMode="auto">
            <a:xfrm>
              <a:off x="3592" y="2179"/>
              <a:ext cx="153" cy="586"/>
              <a:chOff x="1632" y="1728"/>
              <a:chExt cx="288" cy="1104"/>
            </a:xfrm>
          </p:grpSpPr>
          <p:sp>
            <p:nvSpPr>
              <p:cNvPr id="82" name="Arc 97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83" name="Arc 98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  <p:grpSp>
          <p:nvGrpSpPr>
            <p:cNvPr id="78" name="Group 99"/>
            <p:cNvGrpSpPr>
              <a:grpSpLocks/>
            </p:cNvGrpSpPr>
            <p:nvPr/>
          </p:nvGrpSpPr>
          <p:grpSpPr bwMode="auto">
            <a:xfrm flipH="1" flipV="1">
              <a:off x="3847" y="2179"/>
              <a:ext cx="153" cy="586"/>
              <a:chOff x="1632" y="1728"/>
              <a:chExt cx="288" cy="1104"/>
            </a:xfrm>
          </p:grpSpPr>
          <p:sp>
            <p:nvSpPr>
              <p:cNvPr id="80" name="Arc 100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81" name="Arc 101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  <p:sp>
          <p:nvSpPr>
            <p:cNvPr id="79" name="Line 102"/>
            <p:cNvSpPr>
              <a:spLocks noChangeShapeType="1"/>
            </p:cNvSpPr>
            <p:nvPr/>
          </p:nvSpPr>
          <p:spPr bwMode="auto">
            <a:xfrm>
              <a:off x="3796" y="2154"/>
              <a:ext cx="0" cy="63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</p:grpSp>
      <p:grpSp>
        <p:nvGrpSpPr>
          <p:cNvPr id="84" name="Group 112"/>
          <p:cNvGrpSpPr>
            <a:grpSpLocks/>
          </p:cNvGrpSpPr>
          <p:nvPr/>
        </p:nvGrpSpPr>
        <p:grpSpPr bwMode="auto">
          <a:xfrm>
            <a:off x="6551608" y="2017071"/>
            <a:ext cx="941809" cy="1174491"/>
            <a:chOff x="3542" y="1362"/>
            <a:chExt cx="510" cy="636"/>
          </a:xfrm>
        </p:grpSpPr>
        <p:graphicFrame>
          <p:nvGraphicFramePr>
            <p:cNvPr id="85" name="Object 6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542" y="1616"/>
            <a:ext cx="204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8" name="Clip" r:id="rId10" imgW="4644720" imgH="2779200" progId="">
                    <p:embed/>
                  </p:oleObj>
                </mc:Choice>
                <mc:Fallback>
                  <p:oleObj name="Clip" r:id="rId10" imgW="4644720" imgH="2779200" progId="">
                    <p:embed/>
                    <p:pic>
                      <p:nvPicPr>
                        <p:cNvPr id="0" name="Picture 9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2" y="1616"/>
                          <a:ext cx="204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6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848" y="1616"/>
            <a:ext cx="204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9" name="Clip" r:id="rId12" imgW="4644720" imgH="2779200" progId="">
                    <p:embed/>
                  </p:oleObj>
                </mc:Choice>
                <mc:Fallback>
                  <p:oleObj name="Clip" r:id="rId12" imgW="4644720" imgH="2779200" progId="">
                    <p:embed/>
                    <p:pic>
                      <p:nvPicPr>
                        <p:cNvPr id="0" name="Picture 9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8" y="1616"/>
                          <a:ext cx="204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7" name="Group 66"/>
            <p:cNvGrpSpPr>
              <a:grpSpLocks/>
            </p:cNvGrpSpPr>
            <p:nvPr/>
          </p:nvGrpSpPr>
          <p:grpSpPr bwMode="auto">
            <a:xfrm>
              <a:off x="3593" y="1387"/>
              <a:ext cx="153" cy="586"/>
              <a:chOff x="1632" y="1728"/>
              <a:chExt cx="288" cy="1104"/>
            </a:xfrm>
          </p:grpSpPr>
          <p:sp>
            <p:nvSpPr>
              <p:cNvPr id="92" name="Arc 67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93" name="Arc 68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  <p:grpSp>
          <p:nvGrpSpPr>
            <p:cNvPr id="88" name="Group 69"/>
            <p:cNvGrpSpPr>
              <a:grpSpLocks/>
            </p:cNvGrpSpPr>
            <p:nvPr/>
          </p:nvGrpSpPr>
          <p:grpSpPr bwMode="auto">
            <a:xfrm flipH="1" flipV="1">
              <a:off x="3848" y="1387"/>
              <a:ext cx="153" cy="586"/>
              <a:chOff x="1632" y="1728"/>
              <a:chExt cx="288" cy="1104"/>
            </a:xfrm>
          </p:grpSpPr>
          <p:sp>
            <p:nvSpPr>
              <p:cNvPr id="90" name="Arc 70"/>
              <p:cNvSpPr>
                <a:spLocks/>
              </p:cNvSpPr>
              <p:nvPr/>
            </p:nvSpPr>
            <p:spPr bwMode="auto">
              <a:xfrm flipH="1">
                <a:off x="1632" y="172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  <p:sp>
            <p:nvSpPr>
              <p:cNvPr id="91" name="Arc 71"/>
              <p:cNvSpPr>
                <a:spLocks/>
              </p:cNvSpPr>
              <p:nvPr/>
            </p:nvSpPr>
            <p:spPr bwMode="auto">
              <a:xfrm flipH="1" flipV="1">
                <a:off x="1632" y="2448"/>
                <a:ext cx="288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en-GB"/>
              </a:p>
            </p:txBody>
          </p:sp>
        </p:grpSp>
        <p:sp>
          <p:nvSpPr>
            <p:cNvPr id="89" name="Line 72"/>
            <p:cNvSpPr>
              <a:spLocks noChangeShapeType="1"/>
            </p:cNvSpPr>
            <p:nvPr/>
          </p:nvSpPr>
          <p:spPr bwMode="auto">
            <a:xfrm>
              <a:off x="3797" y="1362"/>
              <a:ext cx="0" cy="63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525791" y="5120640"/>
            <a:ext cx="941809" cy="771914"/>
            <a:chOff x="5621338" y="4670425"/>
            <a:chExt cx="809625" cy="663575"/>
          </a:xfrm>
        </p:grpSpPr>
        <p:graphicFrame>
          <p:nvGraphicFramePr>
            <p:cNvPr id="95" name="Object 115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5264543"/>
                </p:ext>
              </p:extLst>
            </p:nvPr>
          </p:nvGraphicFramePr>
          <p:xfrm>
            <a:off x="5621338" y="5073651"/>
            <a:ext cx="323850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40" name="Clip" r:id="rId14" imgW="4644720" imgH="2779200" progId="">
                    <p:embed/>
                  </p:oleObj>
                </mc:Choice>
                <mc:Fallback>
                  <p:oleObj name="Clip" r:id="rId14" imgW="4644720" imgH="2779200" progId="">
                    <p:embed/>
                    <p:pic>
                      <p:nvPicPr>
                        <p:cNvPr id="0" name="Picture 9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1338" y="5073651"/>
                          <a:ext cx="323850" cy="19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116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9431304"/>
                </p:ext>
              </p:extLst>
            </p:nvPr>
          </p:nvGraphicFramePr>
          <p:xfrm>
            <a:off x="6107113" y="5073651"/>
            <a:ext cx="323850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41" name="Clip" r:id="rId16" imgW="4644720" imgH="2779200" progId="">
                    <p:embed/>
                  </p:oleObj>
                </mc:Choice>
                <mc:Fallback>
                  <p:oleObj name="Clip" r:id="rId16" imgW="4644720" imgH="2779200" progId="">
                    <p:embed/>
                    <p:pic>
                      <p:nvPicPr>
                        <p:cNvPr id="0" name="Picture 9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7113" y="5073651"/>
                          <a:ext cx="323850" cy="19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Arc 118"/>
            <p:cNvSpPr>
              <a:spLocks/>
            </p:cNvSpPr>
            <p:nvPr/>
          </p:nvSpPr>
          <p:spPr bwMode="auto">
            <a:xfrm flipH="1">
              <a:off x="5702301" y="4710113"/>
              <a:ext cx="242888" cy="3238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98" name="Arc 122"/>
            <p:cNvSpPr>
              <a:spLocks/>
            </p:cNvSpPr>
            <p:nvPr/>
          </p:nvSpPr>
          <p:spPr bwMode="auto">
            <a:xfrm>
              <a:off x="6107113" y="4710113"/>
              <a:ext cx="242888" cy="3238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  <p:sp>
          <p:nvSpPr>
            <p:cNvPr id="99" name="Line 123"/>
            <p:cNvSpPr>
              <a:spLocks noChangeShapeType="1"/>
            </p:cNvSpPr>
            <p:nvPr/>
          </p:nvSpPr>
          <p:spPr bwMode="auto">
            <a:xfrm>
              <a:off x="6026150" y="4670425"/>
              <a:ext cx="0" cy="66357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012983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3SL Services	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Successful deployment of any RM / SE tool depends on:</a:t>
            </a:r>
          </a:p>
          <a:p>
            <a:pPr lvl="1">
              <a:spcAft>
                <a:spcPts val="0"/>
              </a:spcAft>
            </a:pPr>
            <a:r>
              <a:rPr lang="en-GB" noProof="0" dirty="0" smtClean="0"/>
              <a:t>Clear vision and goals for the use of tools</a:t>
            </a:r>
          </a:p>
          <a:p>
            <a:pPr lvl="1">
              <a:spcAft>
                <a:spcPts val="0"/>
              </a:spcAft>
            </a:pPr>
            <a:r>
              <a:rPr lang="en-GB" noProof="0" dirty="0" smtClean="0"/>
              <a:t>Well defined engineering process</a:t>
            </a:r>
          </a:p>
          <a:p>
            <a:pPr lvl="1">
              <a:spcAft>
                <a:spcPts val="0"/>
              </a:spcAft>
            </a:pPr>
            <a:r>
              <a:rPr lang="en-GB" noProof="0" dirty="0" smtClean="0"/>
              <a:t>Experienced personnel</a:t>
            </a:r>
          </a:p>
          <a:p>
            <a:pPr lvl="1">
              <a:spcAft>
                <a:spcPts val="0"/>
              </a:spcAft>
            </a:pPr>
            <a:r>
              <a:rPr lang="en-GB" noProof="0" dirty="0" smtClean="0"/>
              <a:t>Appropriate training</a:t>
            </a:r>
          </a:p>
          <a:p>
            <a:pPr lvl="1"/>
            <a:r>
              <a:rPr lang="en-GB" noProof="0" dirty="0" smtClean="0"/>
              <a:t>Appropriate configuration </a:t>
            </a:r>
            <a:r>
              <a:rPr lang="en-GB" dirty="0" smtClean="0"/>
              <a:t>consultancy</a:t>
            </a:r>
            <a:endParaRPr lang="en-GB" noProof="0" dirty="0" smtClean="0"/>
          </a:p>
          <a:p>
            <a:pPr>
              <a:spcBef>
                <a:spcPts val="1200"/>
              </a:spcBef>
            </a:pPr>
            <a:r>
              <a:rPr lang="en-GB" noProof="0" dirty="0" smtClean="0"/>
              <a:t>3SL and our partners can assist if required</a:t>
            </a:r>
          </a:p>
          <a:p>
            <a:pPr>
              <a:spcBef>
                <a:spcPts val="1200"/>
              </a:spcBef>
            </a:pPr>
            <a:r>
              <a:rPr lang="en-GB" noProof="0" dirty="0" smtClean="0"/>
              <a:t>Services: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Deployment – both SaaS and in-house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noProof="0" dirty="0" smtClean="0"/>
              <a:t>Support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noProof="0" dirty="0" smtClean="0"/>
              <a:t>Training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noProof="0" dirty="0" smtClean="0"/>
              <a:t>Consultancy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noProof="0" dirty="0" smtClean="0"/>
              <a:t>Web delivery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006793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Deployment 	6.1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choose </a:t>
            </a:r>
            <a:r>
              <a:rPr lang="en-GB" i="1" dirty="0">
                <a:solidFill>
                  <a:srgbClr val="E60A0A"/>
                </a:solidFill>
              </a:rPr>
              <a:t>SaaS deployment</a:t>
            </a:r>
            <a:r>
              <a:rPr lang="en-GB" dirty="0" smtClean="0"/>
              <a:t>, 3SL will:</a:t>
            </a:r>
          </a:p>
          <a:p>
            <a:pPr lvl="1"/>
            <a:r>
              <a:rPr lang="en-GB" dirty="0" smtClean="0"/>
              <a:t>Build a dedicated VPC (virtual private cloud) if you have chosen one</a:t>
            </a:r>
          </a:p>
          <a:p>
            <a:pPr lvl="1"/>
            <a:r>
              <a:rPr lang="en-GB" dirty="0" smtClean="0"/>
              <a:t>Configure user accounts for your staff</a:t>
            </a:r>
          </a:p>
          <a:p>
            <a:pPr lvl="1"/>
            <a:r>
              <a:rPr lang="en-GB" dirty="0" smtClean="0"/>
              <a:t>Help you to load your data into the environment</a:t>
            </a:r>
          </a:p>
          <a:p>
            <a:pPr lvl="1"/>
            <a:r>
              <a:rPr lang="en-GB" dirty="0" smtClean="0"/>
              <a:t>Manage the environment for you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If you choose an </a:t>
            </a:r>
            <a:r>
              <a:rPr lang="en-GB" i="1" dirty="0">
                <a:solidFill>
                  <a:srgbClr val="E60A0A"/>
                </a:solidFill>
              </a:rPr>
              <a:t>in-house deployment</a:t>
            </a:r>
            <a:r>
              <a:rPr lang="en-GB" dirty="0" smtClean="0"/>
              <a:t>, 3SL can help your IT to:</a:t>
            </a:r>
          </a:p>
          <a:p>
            <a:pPr lvl="1"/>
            <a:r>
              <a:rPr lang="en-GB" dirty="0" smtClean="0"/>
              <a:t>Configure your physical / virtual resources</a:t>
            </a:r>
          </a:p>
          <a:p>
            <a:pPr lvl="1"/>
            <a:r>
              <a:rPr lang="en-GB" dirty="0" smtClean="0"/>
              <a:t>Install and configure Cradle for your IT architecture</a:t>
            </a:r>
          </a:p>
          <a:p>
            <a:pPr lvl="1"/>
            <a:r>
              <a:rPr lang="en-GB" dirty="0" smtClean="0"/>
              <a:t>Connect Cradle into local services, for example LDAP</a:t>
            </a:r>
          </a:p>
          <a:p>
            <a:pPr lvl="1"/>
            <a:r>
              <a:rPr lang="en-GB" dirty="0" smtClean="0"/>
              <a:t>Include Cradle in your backup/resilience processes</a:t>
            </a:r>
          </a:p>
          <a:p>
            <a:pPr lvl="1"/>
            <a:r>
              <a:rPr lang="en-GB" dirty="0" smtClean="0"/>
              <a:t>Include Cradle in your alerting/monitoring/integrity processes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55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Partners	1.2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Australia:		</a:t>
            </a:r>
            <a:r>
              <a:rPr lang="en-GB" dirty="0">
                <a:solidFill>
                  <a:srgbClr val="1106E8"/>
                </a:solidFill>
              </a:rPr>
              <a:t>Agile Controls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</a:t>
            </a:r>
            <a:r>
              <a:rPr lang="en-GB" sz="1400" dirty="0"/>
              <a:t>australia@threesl.com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Brazil</a:t>
            </a:r>
            <a:r>
              <a:rPr lang="en-GB" dirty="0"/>
              <a:t>:		</a:t>
            </a:r>
            <a:r>
              <a:rPr lang="en-GB" dirty="0">
                <a:solidFill>
                  <a:srgbClr val="1106E8"/>
                </a:solidFill>
              </a:rPr>
              <a:t>OpenCADD Advanced Technology</a:t>
            </a:r>
            <a:r>
              <a:rPr lang="en-GB" dirty="0"/>
              <a:t/>
            </a:r>
            <a:br>
              <a:rPr lang="en-GB" dirty="0"/>
            </a:br>
            <a:r>
              <a:rPr lang="en-GB" sz="1400" dirty="0"/>
              <a:t>		brazil@threesl.com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China:		</a:t>
            </a:r>
            <a:r>
              <a:rPr lang="en-GB" dirty="0">
                <a:solidFill>
                  <a:srgbClr val="1106E8"/>
                </a:solidFill>
              </a:rPr>
              <a:t>Beijing YeeRich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400" dirty="0"/>
              <a:t>		</a:t>
            </a:r>
            <a:r>
              <a:rPr lang="en-GB" sz="1400" dirty="0" smtClean="0"/>
              <a:t>yeerich@threesl.com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Russia</a:t>
            </a:r>
            <a:r>
              <a:rPr lang="en-GB" dirty="0"/>
              <a:t>:		</a:t>
            </a:r>
            <a:r>
              <a:rPr lang="en-GB" dirty="0">
                <a:solidFill>
                  <a:srgbClr val="1106E8"/>
                </a:solidFill>
              </a:rPr>
              <a:t>SATURS</a:t>
            </a:r>
            <a:r>
              <a:rPr lang="en-GB" dirty="0"/>
              <a:t/>
            </a:r>
            <a:br>
              <a:rPr lang="en-GB" dirty="0"/>
            </a:br>
            <a:r>
              <a:rPr lang="en-GB" sz="1400" dirty="0"/>
              <a:t>		russia@threesl.com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/>
              <a:t>South </a:t>
            </a:r>
            <a:r>
              <a:rPr lang="en-GB" dirty="0" smtClean="0"/>
              <a:t>Korea/China:</a:t>
            </a:r>
            <a:r>
              <a:rPr lang="en-GB" dirty="0"/>
              <a:t>	</a:t>
            </a:r>
            <a:r>
              <a:rPr lang="en-GB" dirty="0">
                <a:solidFill>
                  <a:srgbClr val="1106E8"/>
                </a:solidFill>
              </a:rPr>
              <a:t>SNS Engineering</a:t>
            </a:r>
            <a:r>
              <a:rPr lang="en-GB" dirty="0"/>
              <a:t/>
            </a:r>
            <a:br>
              <a:rPr lang="en-GB" dirty="0"/>
            </a:br>
            <a:r>
              <a:rPr lang="en-GB" sz="1400" dirty="0"/>
              <a:t>		</a:t>
            </a:r>
            <a:r>
              <a:rPr lang="en-GB" sz="1400" dirty="0" smtClean="0"/>
              <a:t>korea@threesl.com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r>
              <a:rPr lang="en-GB" dirty="0" smtClean="0"/>
              <a:t>USA:		</a:t>
            </a:r>
            <a:r>
              <a:rPr lang="en-GB" dirty="0" smtClean="0">
                <a:solidFill>
                  <a:srgbClr val="1106E8"/>
                </a:solidFill>
              </a:rPr>
              <a:t>3SL Inc</a:t>
            </a:r>
            <a:br>
              <a:rPr lang="en-GB" dirty="0" smtClean="0">
                <a:solidFill>
                  <a:srgbClr val="1106E8"/>
                </a:solidFill>
              </a:rPr>
            </a:br>
            <a:r>
              <a:rPr lang="en-GB" dirty="0" smtClean="0">
                <a:solidFill>
                  <a:srgbClr val="1106E8"/>
                </a:solidFill>
              </a:rPr>
              <a:t>	</a:t>
            </a:r>
            <a:r>
              <a:rPr lang="en-GB" dirty="0" smtClean="0"/>
              <a:t> 	</a:t>
            </a:r>
            <a:r>
              <a:rPr lang="en-GB" sz="1400" dirty="0" smtClean="0"/>
              <a:t>sales@us-3sl.com</a:t>
            </a:r>
          </a:p>
          <a:p>
            <a:pPr>
              <a:tabLst>
                <a:tab pos="914400" algn="l"/>
                <a:tab pos="1970088" algn="l"/>
                <a:tab pos="2743200" algn="l"/>
                <a:tab pos="3657600" algn="l"/>
                <a:tab pos="4572000" algn="l"/>
                <a:tab pos="8229600" algn="r"/>
              </a:tabLst>
            </a:pPr>
            <a:endParaRPr lang="en-GB" sz="1400" dirty="0"/>
          </a:p>
        </p:txBody>
      </p:sp>
      <p:pic>
        <p:nvPicPr>
          <p:cNvPr id="10" name="Picture 17" descr="opencadd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1862450"/>
            <a:ext cx="15240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2959551"/>
            <a:ext cx="679252" cy="55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gw\Desktop\image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1219200"/>
            <a:ext cx="2032000" cy="3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s://www.us-3sl.com/files/.Logo%20Huge%20Transparent-lw-scaled.gi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1138" y="4185469"/>
            <a:ext cx="1066800" cy="55626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3637340"/>
            <a:ext cx="1466921" cy="41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38" y="2398295"/>
            <a:ext cx="510728" cy="52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5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Support	6.2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Maintenance agreement provides free: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 smtClean="0"/>
              <a:t>New releases				(typically up to 3 times / year)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 smtClean="0"/>
              <a:t>Helpdesk – unlimited technical support</a:t>
            </a:r>
          </a:p>
          <a:p>
            <a:pPr lvl="1">
              <a:spcBef>
                <a:spcPts val="200"/>
              </a:spcBef>
            </a:pPr>
            <a:r>
              <a:rPr lang="en-GB" noProof="0" dirty="0" smtClean="0"/>
              <a:t>Newsletters 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SaaS support team in UK to manage/maintain your SaaS environment with agreed SLA</a:t>
            </a:r>
          </a:p>
          <a:p>
            <a:pPr>
              <a:spcBef>
                <a:spcPts val="1200"/>
              </a:spcBef>
            </a:pPr>
            <a:r>
              <a:rPr lang="en-GB" noProof="0" dirty="0" smtClean="0"/>
              <a:t>Support teams and partners in: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GB" noProof="0" dirty="0" smtClean="0">
                <a:solidFill>
                  <a:srgbClr val="1106E8"/>
                </a:solidFill>
              </a:rPr>
              <a:t>UK			</a:t>
            </a:r>
            <a:r>
              <a:rPr lang="en-GB" noProof="0" dirty="0" smtClean="0">
                <a:solidFill>
                  <a:srgbClr val="E60A0A"/>
                </a:solidFill>
              </a:rPr>
              <a:t>•</a:t>
            </a:r>
            <a:r>
              <a:rPr lang="en-GB" noProof="0" dirty="0" smtClean="0"/>
              <a:t>       </a:t>
            </a:r>
            <a:r>
              <a:rPr lang="en-GB" noProof="0" dirty="0" smtClean="0">
                <a:solidFill>
                  <a:srgbClr val="1106E8"/>
                </a:solidFill>
              </a:rPr>
              <a:t>US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GB" noProof="0" dirty="0" smtClean="0">
                <a:solidFill>
                  <a:srgbClr val="1106E8"/>
                </a:solidFill>
              </a:rPr>
              <a:t>Australia		</a:t>
            </a:r>
            <a:r>
              <a:rPr lang="en-GB" noProof="0" dirty="0" smtClean="0">
                <a:solidFill>
                  <a:srgbClr val="E60A0A"/>
                </a:solidFill>
              </a:rPr>
              <a:t>• </a:t>
            </a:r>
            <a:r>
              <a:rPr lang="en-GB" noProof="0" dirty="0" smtClean="0"/>
              <a:t>      </a:t>
            </a:r>
            <a:r>
              <a:rPr lang="en-GB" noProof="0" dirty="0" smtClean="0">
                <a:solidFill>
                  <a:srgbClr val="1106E8"/>
                </a:solidFill>
              </a:rPr>
              <a:t>Brazil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GB" noProof="0" dirty="0" smtClean="0">
                <a:solidFill>
                  <a:srgbClr val="1106E8"/>
                </a:solidFill>
              </a:rPr>
              <a:t>China		</a:t>
            </a:r>
            <a:r>
              <a:rPr lang="en-GB" noProof="0" dirty="0" smtClean="0">
                <a:solidFill>
                  <a:srgbClr val="E60A0A"/>
                </a:solidFill>
              </a:rPr>
              <a:t>•</a:t>
            </a:r>
            <a:r>
              <a:rPr lang="en-GB" noProof="0" dirty="0" smtClean="0"/>
              <a:t>       </a:t>
            </a:r>
            <a:r>
              <a:rPr lang="en-GB" noProof="0" dirty="0" smtClean="0">
                <a:solidFill>
                  <a:srgbClr val="1106E8"/>
                </a:solidFill>
              </a:rPr>
              <a:t>Europe</a:t>
            </a:r>
          </a:p>
          <a:p>
            <a:pPr lvl="1">
              <a:spcBef>
                <a:spcPts val="100"/>
              </a:spcBef>
              <a:spcAft>
                <a:spcPts val="0"/>
              </a:spcAft>
            </a:pPr>
            <a:r>
              <a:rPr lang="en-GB" noProof="0" dirty="0" smtClean="0">
                <a:solidFill>
                  <a:srgbClr val="1106E8"/>
                </a:solidFill>
              </a:rPr>
              <a:t>Russia		</a:t>
            </a:r>
            <a:r>
              <a:rPr lang="en-GB" noProof="0" dirty="0" smtClean="0">
                <a:solidFill>
                  <a:srgbClr val="E60A0A"/>
                </a:solidFill>
              </a:rPr>
              <a:t>•  </a:t>
            </a:r>
            <a:r>
              <a:rPr lang="en-GB" noProof="0" dirty="0" smtClean="0"/>
              <a:t>     </a:t>
            </a:r>
            <a:r>
              <a:rPr lang="en-GB" noProof="0" dirty="0" smtClean="0">
                <a:solidFill>
                  <a:srgbClr val="1106E8"/>
                </a:solidFill>
              </a:rPr>
              <a:t>South Korea</a:t>
            </a:r>
          </a:p>
          <a:p>
            <a:pPr>
              <a:spcBef>
                <a:spcPts val="1200"/>
              </a:spcBef>
            </a:pPr>
            <a:r>
              <a:rPr lang="en-GB" noProof="0" dirty="0" smtClean="0"/>
              <a:t>Helpdesk call tracking system: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 smtClean="0"/>
              <a:t>Log and view call progress through 3SL website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 smtClean="0"/>
              <a:t>Central calls database accessible by 3SL support team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 smtClean="0"/>
              <a:t>Prompt logging of, response to, tracking of, support calls</a:t>
            </a:r>
          </a:p>
          <a:p>
            <a:pPr lvl="1">
              <a:spcBef>
                <a:spcPts val="200"/>
              </a:spcBef>
            </a:pPr>
            <a:r>
              <a:rPr lang="en-GB" noProof="0" dirty="0" smtClean="0"/>
              <a:t>Customised reports prepared on request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64824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Training	6.3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Training courses: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 smtClean="0"/>
              <a:t>Schedule of public training courses, booked through 3SL </a:t>
            </a:r>
            <a:r>
              <a:rPr lang="en-GB" dirty="0" smtClean="0"/>
              <a:t>website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 smtClean="0"/>
              <a:t>Courses normally purchased by an organisation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 smtClean="0"/>
              <a:t>Delivered remotely, or given on-site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 smtClean="0"/>
              <a:t>Includes hands-on exercises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 smtClean="0"/>
              <a:t>Free Cradle licences for duration of the courses</a:t>
            </a:r>
          </a:p>
          <a:p>
            <a:pPr lvl="1">
              <a:spcBef>
                <a:spcPts val="200"/>
              </a:spcBef>
            </a:pPr>
            <a:r>
              <a:rPr lang="en-GB" dirty="0" smtClean="0"/>
              <a:t>Completion certificate</a:t>
            </a:r>
            <a:endParaRPr lang="en-GB" noProof="0" dirty="0" smtClean="0"/>
          </a:p>
          <a:p>
            <a:pPr>
              <a:spcBef>
                <a:spcPts val="1000"/>
              </a:spcBef>
            </a:pPr>
            <a:r>
              <a:rPr lang="en-GB" noProof="0" dirty="0" smtClean="0"/>
              <a:t>Courses available (details </a:t>
            </a:r>
            <a:r>
              <a:rPr lang="en-GB" noProof="0" dirty="0" smtClean="0">
                <a:hlinkClick r:id="rId2"/>
              </a:rPr>
              <a:t>here</a:t>
            </a:r>
            <a:r>
              <a:rPr lang="en-GB" noProof="0" dirty="0" smtClean="0"/>
              <a:t>):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 smtClean="0">
                <a:solidFill>
                  <a:srgbClr val="1106E8"/>
                </a:solidFill>
              </a:rPr>
              <a:t>Introduction</a:t>
            </a:r>
            <a:r>
              <a:rPr lang="en-GB" noProof="0" dirty="0" smtClean="0"/>
              <a:t>		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 smtClean="0">
                <a:solidFill>
                  <a:srgbClr val="1106E8"/>
                </a:solidFill>
              </a:rPr>
              <a:t>Project Administration</a:t>
            </a:r>
            <a:r>
              <a:rPr lang="en-GB" noProof="0" dirty="0" smtClean="0"/>
              <a:t>	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 smtClean="0">
                <a:solidFill>
                  <a:srgbClr val="1106E8"/>
                </a:solidFill>
              </a:rPr>
              <a:t>Requirements Management</a:t>
            </a:r>
            <a:r>
              <a:rPr lang="en-GB" noProof="0" dirty="0" smtClean="0"/>
              <a:t>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 smtClean="0">
                <a:solidFill>
                  <a:srgbClr val="1106E8"/>
                </a:solidFill>
              </a:rPr>
              <a:t>System Modelling</a:t>
            </a:r>
            <a:r>
              <a:rPr lang="en-GB" noProof="0" dirty="0" smtClean="0"/>
              <a:t>	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 smtClean="0">
                <a:solidFill>
                  <a:srgbClr val="1106E8"/>
                </a:solidFill>
              </a:rPr>
              <a:t>Document Generation</a:t>
            </a:r>
            <a:r>
              <a:rPr lang="en-GB" noProof="0" dirty="0" smtClean="0"/>
              <a:t>		- 2 days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 smtClean="0">
                <a:solidFill>
                  <a:srgbClr val="1106E8"/>
                </a:solidFill>
              </a:rPr>
              <a:t>Risk Management	</a:t>
            </a:r>
            <a:r>
              <a:rPr lang="en-GB" dirty="0" smtClean="0"/>
              <a:t>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dirty="0" smtClean="0">
                <a:solidFill>
                  <a:srgbClr val="1106E8"/>
                </a:solidFill>
              </a:rPr>
              <a:t>Test Execution	</a:t>
            </a:r>
            <a:r>
              <a:rPr lang="en-GB" dirty="0" smtClean="0"/>
              <a:t>		- 1 day</a:t>
            </a:r>
            <a:endParaRPr lang="en-GB" noProof="0" dirty="0" smtClean="0"/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 smtClean="0">
                <a:solidFill>
                  <a:srgbClr val="1106E8"/>
                </a:solidFill>
              </a:rPr>
              <a:t>Configuration Management</a:t>
            </a:r>
            <a:r>
              <a:rPr lang="en-GB" noProof="0" dirty="0" smtClean="0"/>
              <a:t>	- 1 day</a:t>
            </a:r>
          </a:p>
          <a:p>
            <a:pPr lvl="1">
              <a:spcBef>
                <a:spcPts val="200"/>
              </a:spcBef>
              <a:spcAft>
                <a:spcPts val="0"/>
              </a:spcAft>
            </a:pPr>
            <a:r>
              <a:rPr lang="en-GB" noProof="0" dirty="0" smtClean="0">
                <a:solidFill>
                  <a:srgbClr val="1106E8"/>
                </a:solidFill>
              </a:rPr>
              <a:t>System Administration</a:t>
            </a:r>
            <a:r>
              <a:rPr lang="en-GB" noProof="0" dirty="0" smtClean="0"/>
              <a:t>		- 1 day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077459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Consultancy	6.4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Options:</a:t>
            </a:r>
          </a:p>
          <a:p>
            <a:pPr lvl="1">
              <a:buFont typeface="+mj-lt"/>
              <a:buAutoNum type="arabicPeriod"/>
            </a:pPr>
            <a:r>
              <a:rPr lang="en-GB" dirty="0" smtClean="0">
                <a:solidFill>
                  <a:srgbClr val="1106E8"/>
                </a:solidFill>
              </a:rPr>
              <a:t>1 Week Project Initiation and Start-up</a:t>
            </a:r>
            <a:r>
              <a:rPr lang="en-GB" dirty="0" smtClean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 smtClean="0"/>
              <a:t>Process analysis</a:t>
            </a:r>
          </a:p>
          <a:p>
            <a:pPr lvl="2">
              <a:spcAft>
                <a:spcPts val="0"/>
              </a:spcAft>
            </a:pPr>
            <a:r>
              <a:rPr lang="en-GB" dirty="0" smtClean="0"/>
              <a:t>Schema design and implementation</a:t>
            </a:r>
          </a:p>
          <a:p>
            <a:pPr lvl="2"/>
            <a:r>
              <a:rPr lang="en-GB" dirty="0" smtClean="0"/>
              <a:t>Documentation template design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1106E8"/>
                </a:solidFill>
              </a:rPr>
              <a:t>Project Mentoring</a:t>
            </a:r>
            <a:r>
              <a:rPr lang="en-GB" dirty="0" smtClean="0"/>
              <a:t>:</a:t>
            </a:r>
          </a:p>
          <a:p>
            <a:pPr lvl="2">
              <a:spcAft>
                <a:spcPts val="0"/>
              </a:spcAft>
            </a:pPr>
            <a:r>
              <a:rPr lang="en-GB" dirty="0" smtClean="0"/>
              <a:t>Process guidance</a:t>
            </a:r>
          </a:p>
          <a:p>
            <a:pPr lvl="2">
              <a:spcAft>
                <a:spcPts val="0"/>
              </a:spcAft>
            </a:pPr>
            <a:r>
              <a:rPr lang="en-GB" dirty="0" smtClean="0"/>
              <a:t>Project Requirements Reviews</a:t>
            </a:r>
          </a:p>
          <a:p>
            <a:pPr lvl="2"/>
            <a:r>
              <a:rPr lang="en-GB" dirty="0" smtClean="0"/>
              <a:t>Project Design Reviews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</a:pPr>
            <a:r>
              <a:rPr lang="en-GB" dirty="0" smtClean="0">
                <a:solidFill>
                  <a:srgbClr val="1106E8"/>
                </a:solidFill>
              </a:rPr>
              <a:t>Project Resourcing</a:t>
            </a:r>
            <a:r>
              <a:rPr lang="en-GB" dirty="0" smtClean="0"/>
              <a:t>:</a:t>
            </a:r>
          </a:p>
          <a:p>
            <a:pPr lvl="2"/>
            <a:r>
              <a:rPr lang="en-GB" dirty="0" smtClean="0"/>
              <a:t>Provide engineers to project:</a:t>
            </a:r>
          </a:p>
          <a:p>
            <a:pPr lvl="3">
              <a:spcAft>
                <a:spcPts val="0"/>
              </a:spcAft>
            </a:pPr>
            <a:r>
              <a:rPr lang="en-GB" dirty="0" smtClean="0"/>
              <a:t>Tool expertise</a:t>
            </a:r>
          </a:p>
          <a:p>
            <a:pPr lvl="3">
              <a:spcAft>
                <a:spcPts val="0"/>
              </a:spcAft>
            </a:pPr>
            <a:r>
              <a:rPr lang="en-GB" dirty="0" smtClean="0"/>
              <a:t>RM / SE experience</a:t>
            </a:r>
          </a:p>
          <a:p>
            <a:pPr lvl="3"/>
            <a:r>
              <a:rPr lang="en-GB" dirty="0" smtClean="0"/>
              <a:t>Domain experience</a:t>
            </a:r>
          </a:p>
          <a:p>
            <a:pPr lvl="2"/>
            <a:r>
              <a:rPr lang="en-GB" dirty="0" smtClean="0"/>
              <a:t>To smooth resource peaks / throughout project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9104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Web Delivery	6.5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3SL delivers many of its services through our website including: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Cradle SaaS with shared hosting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 smtClean="0"/>
              <a:t>Software and documentation downloads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 smtClean="0"/>
              <a:t>Full set of Cradle help, fully indexed and searchable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 smtClean="0"/>
              <a:t>Cradle-XML schema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 smtClean="0"/>
              <a:t>Online purchase of single-user Cradle systems and places on public training courses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 smtClean="0"/>
              <a:t>Logging of support calls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 smtClean="0"/>
              <a:t>Online records of your support calls, updated daily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 smtClean="0"/>
              <a:t>Individual customer accounts on website’s FTP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 smtClean="0"/>
              <a:t>Automated Security Codes for evaluations and trials of new software releases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3SL delivers these services over </a:t>
            </a:r>
            <a:r>
              <a:rPr lang="en-GB" dirty="0" smtClean="0">
                <a:solidFill>
                  <a:srgbClr val="1106E8"/>
                </a:solidFill>
              </a:rPr>
              <a:t>HTTPS</a:t>
            </a:r>
            <a:endParaRPr lang="en-GB" sz="1700" dirty="0" smtClean="0">
              <a:solidFill>
                <a:srgbClr val="1106E8"/>
              </a:solidFill>
            </a:endParaRPr>
          </a:p>
          <a:p>
            <a:pPr lvl="1"/>
            <a:r>
              <a:rPr lang="en-GB" dirty="0" smtClean="0"/>
              <a:t>Fully accredited and certified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Ensures secure communications between you and 3SL: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Safeguarding any information that we exchange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 smtClean="0"/>
              <a:t>Ensuring your privacy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2563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	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3SL is a well established supplier of RM and SE tools</a:t>
            </a:r>
          </a:p>
          <a:p>
            <a:pPr lvl="1"/>
            <a:r>
              <a:rPr lang="en-GB" dirty="0" smtClean="0"/>
              <a:t>Cradle has tools to support the needs of modern RM / SE projects</a:t>
            </a:r>
          </a:p>
          <a:p>
            <a:pPr lvl="1"/>
            <a:r>
              <a:rPr lang="en-GB" dirty="0" smtClean="0"/>
              <a:t>Totally reliable and industrially proven</a:t>
            </a:r>
          </a:p>
          <a:p>
            <a:pPr lvl="1"/>
            <a:r>
              <a:rPr lang="en-GB" dirty="0" smtClean="0"/>
              <a:t>Has the functionality and scalability to support any project</a:t>
            </a:r>
          </a:p>
          <a:p>
            <a:pPr lvl="1"/>
            <a:r>
              <a:rPr lang="en-GB" dirty="0" smtClean="0"/>
              <a:t>Supported by flexible, tailored, training</a:t>
            </a:r>
          </a:p>
          <a:p>
            <a:pPr lvl="1"/>
            <a:r>
              <a:rPr lang="en-GB" dirty="0" smtClean="0"/>
              <a:t>Supported by flexible consultancy support</a:t>
            </a:r>
          </a:p>
          <a:p>
            <a:pPr algn="ctr">
              <a:spcBef>
                <a:spcPct val="200000"/>
              </a:spcBef>
            </a:pPr>
            <a:r>
              <a:rPr lang="en-GB" altLang="en-US" dirty="0" smtClean="0">
                <a:solidFill>
                  <a:srgbClr val="1106E8"/>
                </a:solidFill>
              </a:rPr>
              <a:t>From concept to creation …</a:t>
            </a:r>
            <a:br>
              <a:rPr lang="en-GB" altLang="en-US" dirty="0" smtClean="0">
                <a:solidFill>
                  <a:srgbClr val="1106E8"/>
                </a:solidFill>
              </a:rPr>
            </a:br>
            <a:r>
              <a:rPr lang="en-GB" altLang="en-US" dirty="0" smtClean="0">
                <a:solidFill>
                  <a:srgbClr val="1106E8"/>
                </a:solidFill>
              </a:rPr>
              <a:t>… from Cradle to grave</a:t>
            </a:r>
          </a:p>
          <a:p>
            <a:pPr algn="ctr">
              <a:spcBef>
                <a:spcPct val="100000"/>
              </a:spcBef>
            </a:pPr>
            <a:r>
              <a:rPr lang="en-GB" altLang="en-US" dirty="0" smtClean="0">
                <a:solidFill>
                  <a:srgbClr val="E60A0A"/>
                </a:solidFill>
              </a:rPr>
              <a:t>Build the winning team – you, Cradle and 3SL!</a:t>
            </a:r>
            <a:endParaRPr lang="en-GB" altLang="en-US" dirty="0">
              <a:solidFill>
                <a:srgbClr val="E6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427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58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Accreditations and Affiliations	1.3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886200" cy="4114800"/>
          </a:xfrm>
        </p:spPr>
        <p:txBody>
          <a:bodyPr>
            <a:normAutofit/>
          </a:bodyPr>
          <a:lstStyle/>
          <a:p>
            <a:pPr lvl="1">
              <a:spcAft>
                <a:spcPts val="2400"/>
              </a:spcAft>
            </a:pPr>
            <a:r>
              <a:rPr lang="en-GB" dirty="0" smtClean="0"/>
              <a:t>Digital Marketplace</a:t>
            </a:r>
            <a:br>
              <a:rPr lang="en-GB" dirty="0" smtClean="0"/>
            </a:br>
            <a:endParaRPr lang="en-GB" dirty="0" smtClean="0"/>
          </a:p>
          <a:p>
            <a:pPr lvl="1">
              <a:spcAft>
                <a:spcPts val="2400"/>
              </a:spcAft>
            </a:pPr>
            <a:r>
              <a:rPr lang="en-GB" dirty="0" err="1"/>
              <a:t>CitrixReady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>
              <a:spcAft>
                <a:spcPts val="2600"/>
              </a:spcAft>
            </a:pPr>
            <a:r>
              <a:rPr lang="en-GB" dirty="0"/>
              <a:t>INCOSE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>
              <a:spcAft>
                <a:spcPts val="2200"/>
              </a:spcAft>
            </a:pPr>
            <a:r>
              <a:rPr lang="en-GB" dirty="0" smtClean="0"/>
              <a:t>MSDN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19199"/>
            <a:ext cx="99215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91511"/>
            <a:ext cx="141989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2145730"/>
            <a:ext cx="1134017" cy="65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D:\7.1 docs\draft\Presentations\INCOSE-logo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2988563"/>
            <a:ext cx="114733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4014387"/>
            <a:ext cx="122387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8" y="1274063"/>
            <a:ext cx="93072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JOSCAR - The Joint Supply Chain Accreditation Register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041647"/>
            <a:ext cx="921000" cy="762000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910328" y="1371600"/>
            <a:ext cx="3886200" cy="4114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6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Cyber Essentials</a:t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IASME Consortium</a:t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ISO9001: 2015</a:t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400"/>
              </a:spcAft>
              <a:buClr>
                <a:srgbClr val="E60A0A"/>
              </a:buClr>
              <a:buSzTx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8229600" algn="r"/>
              </a:tabLst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JOSCAR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ISO 9001:2015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86550" y="3051047"/>
            <a:ext cx="1143000" cy="865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5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UK Government Services	1.4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Software as a Service (SaaS) and Specialist Cloud Services (SCS) in </a:t>
            </a:r>
            <a:r>
              <a:rPr lang="en-GB" dirty="0">
                <a:solidFill>
                  <a:srgbClr val="1106E8"/>
                </a:solidFill>
              </a:rPr>
              <a:t>G-Cloud </a:t>
            </a:r>
            <a:r>
              <a:rPr lang="en-GB" dirty="0" smtClean="0">
                <a:solidFill>
                  <a:srgbClr val="1106E8"/>
                </a:solidFill>
              </a:rPr>
              <a:t>13</a:t>
            </a:r>
            <a:r>
              <a:rPr lang="en-GB" dirty="0" smtClean="0"/>
              <a:t> framework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Range of SaaS services:</a:t>
            </a:r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Agile </a:t>
            </a:r>
            <a:r>
              <a:rPr lang="en-GB" dirty="0"/>
              <a:t>Collaboration:		</a:t>
            </a:r>
            <a:r>
              <a:rPr lang="en-GB" dirty="0">
                <a:hlinkClick r:id="rId2"/>
              </a:rPr>
              <a:t>unclassified</a:t>
            </a:r>
            <a:r>
              <a:rPr lang="en-GB" dirty="0"/>
              <a:t> and </a:t>
            </a:r>
            <a:r>
              <a:rPr lang="en-GB" u="sng" dirty="0">
                <a:hlinkClick r:id="rId2"/>
              </a:rPr>
              <a:t>OFFICIAL SENSITIVE 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Agile Software Development:	</a:t>
            </a:r>
            <a:r>
              <a:rPr lang="en-GB" dirty="0" smtClean="0">
                <a:hlinkClick r:id="rId3"/>
              </a:rPr>
              <a:t>unclassified </a:t>
            </a:r>
            <a:r>
              <a:rPr lang="en-GB" dirty="0" smtClean="0"/>
              <a:t>and </a:t>
            </a:r>
            <a:r>
              <a:rPr lang="en-GB" u="sng" dirty="0" smtClean="0">
                <a:hlinkClick r:id="rId3"/>
              </a:rPr>
              <a:t>OFFICIAL SENSITIVE 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Agile Software Management: 	</a:t>
            </a:r>
            <a:r>
              <a:rPr lang="en-GB" dirty="0" smtClean="0">
                <a:hlinkClick r:id="rId4"/>
              </a:rPr>
              <a:t>unclassified </a:t>
            </a:r>
            <a:r>
              <a:rPr lang="en-GB" dirty="0" smtClean="0"/>
              <a:t>and </a:t>
            </a:r>
            <a:r>
              <a:rPr lang="en-GB" u="sng" dirty="0" smtClean="0">
                <a:hlinkClick r:id="rId4"/>
              </a:rPr>
              <a:t>OFFICIAL SENSITIVE 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Application Lifecycle </a:t>
            </a:r>
            <a:r>
              <a:rPr lang="en-GB" dirty="0" smtClean="0"/>
              <a:t>Development:	</a:t>
            </a:r>
            <a:r>
              <a:rPr lang="en-GB" dirty="0" smtClean="0">
                <a:hlinkClick r:id="rId5"/>
              </a:rPr>
              <a:t>unclassified </a:t>
            </a:r>
            <a:r>
              <a:rPr lang="en-GB" dirty="0" smtClean="0"/>
              <a:t>and </a:t>
            </a:r>
            <a:r>
              <a:rPr lang="en-GB" u="sng" dirty="0" smtClean="0">
                <a:hlinkClick r:id="rId5"/>
              </a:rPr>
              <a:t>OFFICIAL SENSITIVE 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Application Lifecycle </a:t>
            </a:r>
            <a:r>
              <a:rPr lang="en-GB" dirty="0" smtClean="0"/>
              <a:t>Management:	</a:t>
            </a:r>
            <a:r>
              <a:rPr lang="en-GB" dirty="0" smtClean="0">
                <a:hlinkClick r:id="rId6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6"/>
              </a:rPr>
              <a:t>OFFICIAL SENSITIVE 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Business Analysis:		</a:t>
            </a:r>
            <a:r>
              <a:rPr lang="en-GB" dirty="0" smtClean="0">
                <a:hlinkClick r:id="rId7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7"/>
              </a:rPr>
              <a:t>OFFICIAL SENSITIVE (IL3)</a:t>
            </a:r>
            <a:endParaRPr lang="en-GB" dirty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/>
              <a:t>Business Process </a:t>
            </a:r>
            <a:r>
              <a:rPr lang="en-GB" dirty="0" smtClean="0"/>
              <a:t>Modelling</a:t>
            </a:r>
            <a:r>
              <a:rPr lang="en-GB" dirty="0"/>
              <a:t>:	</a:t>
            </a:r>
            <a:r>
              <a:rPr lang="en-GB" dirty="0" smtClean="0">
                <a:hlinkClick r:id="rId8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8"/>
              </a:rPr>
              <a:t>OFFICIAL SENSITIVE (IL3)</a:t>
            </a:r>
            <a:endParaRPr lang="en-GB" u="sng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Defect Tracking:		</a:t>
            </a:r>
            <a:r>
              <a:rPr lang="en-GB" dirty="0" smtClean="0">
                <a:hlinkClick r:id="rId9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9"/>
              </a:rPr>
              <a:t>OFFICIAL SENSITIVE (IL3)</a:t>
            </a:r>
            <a:endParaRPr lang="en-GB" u="sng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Enterprise Architecture:		</a:t>
            </a:r>
            <a:r>
              <a:rPr lang="en-GB" dirty="0" smtClean="0">
                <a:hlinkClick r:id="rId10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10"/>
              </a:rPr>
              <a:t>OFFICIAL SENSITIVE (IL3)</a:t>
            </a:r>
            <a:endParaRPr lang="en-GB" u="sng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Integrated Risk Management:	</a:t>
            </a:r>
            <a:r>
              <a:rPr lang="en-GB" dirty="0" smtClean="0">
                <a:hlinkClick r:id="rId11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11"/>
              </a:rPr>
              <a:t>OFFICIAL SENSITIVE (IL3)</a:t>
            </a:r>
            <a:endParaRPr lang="en-GB" u="sng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Integrated Test Management:	</a:t>
            </a:r>
            <a:r>
              <a:rPr lang="en-GB" dirty="0" smtClean="0">
                <a:hlinkClick r:id="rId12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12"/>
              </a:rPr>
              <a:t>OFFICIAL SENSITIVE (IL3)</a:t>
            </a:r>
            <a:endParaRPr lang="en-GB" u="sng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Lifecycle Management:		</a:t>
            </a:r>
            <a:r>
              <a:rPr lang="en-GB" dirty="0" smtClean="0">
                <a:hlinkClick r:id="rId13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13"/>
              </a:rPr>
              <a:t>OFFICIAL SENSITIVE (IL3)</a:t>
            </a:r>
            <a:endParaRPr lang="en-GB" u="sng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MBE Model Based Engineering:	</a:t>
            </a:r>
            <a:r>
              <a:rPr lang="en-GB" dirty="0" smtClean="0">
                <a:hlinkClick r:id="rId14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14"/>
              </a:rPr>
              <a:t>OFFICIAL SENSITIVE (IL3)</a:t>
            </a:r>
            <a:endParaRPr lang="en-GB" u="sng" dirty="0" smtClean="0"/>
          </a:p>
          <a:p>
            <a:pPr lvl="1">
              <a:buNone/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endParaRPr lang="en-GB" u="sng" dirty="0" smtClean="0"/>
          </a:p>
        </p:txBody>
      </p:sp>
    </p:spTree>
    <p:extLst>
      <p:ext uri="{BB962C8B-B14F-4D97-AF65-F5344CB8AC3E}">
        <p14:creationId xmlns:p14="http://schemas.microsoft.com/office/powerpoint/2010/main" val="3209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UK Government Services: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MBSE Model Based Soft Eng:	</a:t>
            </a:r>
            <a:r>
              <a:rPr lang="en-GB" dirty="0" smtClean="0">
                <a:hlinkClick r:id="rId2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2"/>
              </a:rPr>
              <a:t>OFFICIAL SENSITIVE (IL3)</a:t>
            </a:r>
            <a:endParaRPr lang="en-GB" u="sng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MBSE Model Based Sys Eng:	</a:t>
            </a:r>
            <a:r>
              <a:rPr lang="en-GB" dirty="0" smtClean="0">
                <a:hlinkClick r:id="rId3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3"/>
              </a:rPr>
              <a:t>OFFICIAL SENSITIVE (IL3)</a:t>
            </a:r>
            <a:endParaRPr lang="en-GB" u="sng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Requirements and Testing:	</a:t>
            </a:r>
            <a:r>
              <a:rPr lang="en-GB" dirty="0" smtClean="0">
                <a:hlinkClick r:id="rId4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4"/>
              </a:rPr>
              <a:t>OFFICIAL SENSITIVE (IL3)</a:t>
            </a:r>
            <a:endParaRPr lang="en-GB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Requirements Engineering:	</a:t>
            </a:r>
            <a:r>
              <a:rPr lang="en-GB" dirty="0" smtClean="0">
                <a:hlinkClick r:id="rId5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5"/>
              </a:rPr>
              <a:t>OFFICIAL SENSITIVE (IL3)</a:t>
            </a:r>
            <a:endParaRPr lang="en-GB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Requirements Management:	</a:t>
            </a:r>
            <a:r>
              <a:rPr lang="en-GB" dirty="0" smtClean="0">
                <a:hlinkClick r:id="rId6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6"/>
              </a:rPr>
              <a:t>OFFICIAL SENSITIVE (IL3)</a:t>
            </a:r>
            <a:endParaRPr lang="en-GB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Risk Assessment:		</a:t>
            </a:r>
            <a:r>
              <a:rPr lang="en-GB" dirty="0" smtClean="0">
                <a:hlinkClick r:id="rId7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7"/>
              </a:rPr>
              <a:t>OFFICIAL SENSITIVE (IL3)</a:t>
            </a:r>
            <a:endParaRPr lang="en-GB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Risk Compliance:		</a:t>
            </a:r>
            <a:r>
              <a:rPr lang="en-GB" dirty="0" smtClean="0">
                <a:hlinkClick r:id="rId8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8"/>
              </a:rPr>
              <a:t>OFFICIAL SENSITIVE (IL3)</a:t>
            </a:r>
            <a:endParaRPr lang="en-GB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Risk Management:		</a:t>
            </a:r>
            <a:r>
              <a:rPr lang="en-GB" dirty="0" smtClean="0">
                <a:hlinkClick r:id="rId9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9"/>
              </a:rPr>
              <a:t>OFFICIAL SENSITIVE (IL3)</a:t>
            </a:r>
            <a:endParaRPr lang="en-GB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Systems Engineering:		</a:t>
            </a:r>
            <a:r>
              <a:rPr lang="en-GB" dirty="0" smtClean="0">
                <a:hlinkClick r:id="rId10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10"/>
              </a:rPr>
              <a:t>OFFICIAL SENSITIVE (IL3)</a:t>
            </a:r>
            <a:endParaRPr lang="en-GB" u="sng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err="1" smtClean="0"/>
              <a:t>SysML</a:t>
            </a:r>
            <a:r>
              <a:rPr lang="en-GB" dirty="0" smtClean="0"/>
              <a:t> Modelling:		</a:t>
            </a:r>
            <a:r>
              <a:rPr lang="en-GB" dirty="0" smtClean="0">
                <a:hlinkClick r:id="rId11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11"/>
              </a:rPr>
              <a:t>OFFICIAL SENSITIVE (IL3)</a:t>
            </a:r>
            <a:endParaRPr lang="en-GB" u="sng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Test Execution:			</a:t>
            </a:r>
            <a:r>
              <a:rPr lang="en-GB" dirty="0" smtClean="0">
                <a:hlinkClick r:id="rId12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12"/>
              </a:rPr>
              <a:t>OFFICIAL SENSITIVE (IL3)</a:t>
            </a:r>
            <a:endParaRPr lang="en-GB" u="sng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Test Management:		</a:t>
            </a:r>
            <a:r>
              <a:rPr lang="en-GB" dirty="0" smtClean="0">
                <a:hlinkClick r:id="rId13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13"/>
              </a:rPr>
              <a:t>OFFICIAL SENSITIVE (IL3)</a:t>
            </a:r>
            <a:endParaRPr lang="en-GB" u="sng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Test Planning:			</a:t>
            </a:r>
            <a:r>
              <a:rPr lang="en-GB" dirty="0" smtClean="0">
                <a:hlinkClick r:id="rId14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14"/>
              </a:rPr>
              <a:t>OFFICIAL SENSITIVE (IL3)</a:t>
            </a:r>
            <a:endParaRPr lang="en-GB" u="sng" dirty="0" smtClean="0"/>
          </a:p>
          <a:p>
            <a:pPr lvl="1"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UML Modelling:		</a:t>
            </a:r>
            <a:r>
              <a:rPr lang="en-GB" dirty="0" smtClean="0">
                <a:hlinkClick r:id="rId15"/>
              </a:rPr>
              <a:t>unclassified</a:t>
            </a:r>
            <a:r>
              <a:rPr lang="en-GB" dirty="0" smtClean="0"/>
              <a:t> and </a:t>
            </a:r>
            <a:r>
              <a:rPr lang="en-GB" u="sng" dirty="0" smtClean="0">
                <a:hlinkClick r:id="rId15"/>
              </a:rPr>
              <a:t>OFFICIAL SENSITIVE (IL3)</a:t>
            </a:r>
            <a:endParaRPr lang="en-GB" u="sng" dirty="0" smtClean="0"/>
          </a:p>
          <a:p>
            <a:pPr lvl="1">
              <a:spcBef>
                <a:spcPts val="1200"/>
              </a:spcBef>
              <a:buNone/>
              <a:tabLst>
                <a:tab pos="914400" algn="l"/>
                <a:tab pos="1828800" algn="l"/>
                <a:tab pos="2743200" algn="l"/>
                <a:tab pos="3887788" algn="l"/>
                <a:tab pos="4572000" algn="l"/>
                <a:tab pos="8229600" algn="r"/>
              </a:tabLst>
            </a:pPr>
            <a:r>
              <a:rPr lang="en-GB" dirty="0" smtClean="0"/>
              <a:t>See full </a:t>
            </a:r>
            <a:r>
              <a:rPr lang="en-GB" dirty="0" err="1" smtClean="0"/>
              <a:t>SaaS</a:t>
            </a:r>
            <a:r>
              <a:rPr lang="en-GB" dirty="0" smtClean="0"/>
              <a:t> service listings </a:t>
            </a:r>
            <a:r>
              <a:rPr lang="en-GB" u="sng" dirty="0" smtClean="0">
                <a:hlinkClick r:id="rId16"/>
              </a:rPr>
              <a:t>here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57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Customers	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Wide range of sectors:</a:t>
            </a:r>
            <a:endParaRPr lang="en-GB" dirty="0"/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Academic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Aerospace and Defence</a:t>
            </a:r>
            <a:endParaRPr lang="en-GB" dirty="0"/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Automotive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Banking and Finance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Systems Integration</a:t>
            </a:r>
            <a:endParaRPr lang="en-GB" dirty="0"/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Energy and Construction</a:t>
            </a:r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Government and Military</a:t>
            </a:r>
            <a:endParaRPr lang="en-GB" dirty="0"/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Manufacturing</a:t>
            </a:r>
            <a:endParaRPr lang="en-GB" dirty="0"/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Medical </a:t>
            </a:r>
            <a:r>
              <a:rPr lang="en-GB" dirty="0" smtClean="0"/>
              <a:t>and Pharmaceutical</a:t>
            </a:r>
            <a:endParaRPr lang="en-GB" dirty="0"/>
          </a:p>
          <a:p>
            <a:pPr lvl="1">
              <a:spcAft>
                <a:spcPts val="0"/>
              </a:spcAft>
              <a:buFont typeface="+mj-lt"/>
              <a:buAutoNum type="arabicPeriod"/>
            </a:pPr>
            <a:r>
              <a:rPr lang="en-GB" dirty="0" smtClean="0"/>
              <a:t>Telecommunications</a:t>
            </a:r>
            <a:endParaRPr lang="en-GB" dirty="0"/>
          </a:p>
          <a:p>
            <a:pPr lvl="1">
              <a:buFont typeface="+mj-lt"/>
              <a:buAutoNum type="arabicPeriod"/>
            </a:pPr>
            <a:r>
              <a:rPr lang="en-GB" dirty="0"/>
              <a:t>Transport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Over </a:t>
            </a:r>
            <a:r>
              <a:rPr lang="en-GB" dirty="0" smtClean="0">
                <a:solidFill>
                  <a:srgbClr val="1106E8"/>
                </a:solidFill>
              </a:rPr>
              <a:t>300</a:t>
            </a:r>
            <a:r>
              <a:rPr lang="en-GB" sz="1900" dirty="0" smtClean="0"/>
              <a:t> </a:t>
            </a:r>
            <a:r>
              <a:rPr lang="en-GB" dirty="0"/>
              <a:t>customers (many with multiple Cradle systems)</a:t>
            </a:r>
          </a:p>
          <a:p>
            <a:r>
              <a:rPr lang="en-GB" dirty="0"/>
              <a:t>Over </a:t>
            </a:r>
            <a:r>
              <a:rPr lang="en-GB" dirty="0" smtClean="0">
                <a:solidFill>
                  <a:srgbClr val="1106E8"/>
                </a:solidFill>
              </a:rPr>
              <a:t>14,000</a:t>
            </a:r>
            <a:r>
              <a:rPr lang="en-GB" dirty="0" smtClean="0"/>
              <a:t> </a:t>
            </a:r>
            <a:r>
              <a:rPr lang="en-GB" dirty="0"/>
              <a:t>Cradle licences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0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 A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 A4</Template>
  <TotalTime>1871</TotalTime>
  <Words>2286</Words>
  <Application>Microsoft Office PowerPoint</Application>
  <PresentationFormat>On-screen Show (4:3)</PresentationFormat>
  <Paragraphs>845</Paragraphs>
  <Slides>55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layout A4</vt:lpstr>
      <vt:lpstr>Clip</vt:lpstr>
      <vt:lpstr>Microsoft Clip Gallery</vt:lpstr>
      <vt:lpstr>3SL and Cradle</vt:lpstr>
      <vt:lpstr>Contents</vt:lpstr>
      <vt:lpstr>3SL 1</vt:lpstr>
      <vt:lpstr>Summary 1.1</vt:lpstr>
      <vt:lpstr>Partners 1.2</vt:lpstr>
      <vt:lpstr>Accreditations and Affiliations 1.3</vt:lpstr>
      <vt:lpstr>UK Government Services 1.4</vt:lpstr>
      <vt:lpstr>UK Government Services: 2</vt:lpstr>
      <vt:lpstr>Customers 2</vt:lpstr>
      <vt:lpstr>Sample Customers: Academic 2.1</vt:lpstr>
      <vt:lpstr>Sample Customers: Aerospace and Defence 2.2</vt:lpstr>
      <vt:lpstr>Sample Customers: Aerospace and Defence: 2</vt:lpstr>
      <vt:lpstr>Sample Customers: Automotive 2.3</vt:lpstr>
      <vt:lpstr>Sample Customers: Banking and Finance 2.4</vt:lpstr>
      <vt:lpstr>Sample Customers: Systems Integration 2.5</vt:lpstr>
      <vt:lpstr>Sample Customers: Systems Integration: 2</vt:lpstr>
      <vt:lpstr>Sample Customers: Energy and Construction 2.6</vt:lpstr>
      <vt:lpstr>Sample Customers: Government and Military 2.7</vt:lpstr>
      <vt:lpstr>Sample Customers: Manufacturing 2.8</vt:lpstr>
      <vt:lpstr>Sample Customers: Manufacturing: 2 </vt:lpstr>
      <vt:lpstr>Sample Customers: Medical and Pharmaceutical 2.9</vt:lpstr>
      <vt:lpstr>Sample Customers: Telecommunications 2.10</vt:lpstr>
      <vt:lpstr>Sample Customers: Transport 2.11</vt:lpstr>
      <vt:lpstr>Cradle Overview 3</vt:lpstr>
      <vt:lpstr>Lifecycle Coverage 3.1</vt:lpstr>
      <vt:lpstr>Lifecycle Coverage: 2</vt:lpstr>
      <vt:lpstr>Scope 3.2</vt:lpstr>
      <vt:lpstr>Functionality - Modules 3.3</vt:lpstr>
      <vt:lpstr>Databases 3.4</vt:lpstr>
      <vt:lpstr>Databases: 2</vt:lpstr>
      <vt:lpstr>Databases: 3</vt:lpstr>
      <vt:lpstr>Cross References 3.5</vt:lpstr>
      <vt:lpstr>Cross References: 2</vt:lpstr>
      <vt:lpstr>Architecture 3.6</vt:lpstr>
      <vt:lpstr>Platforms 3.7</vt:lpstr>
      <vt:lpstr>Deployment Options 3.8</vt:lpstr>
      <vt:lpstr>Licensing 3.9</vt:lpstr>
      <vt:lpstr>Interfaces 3.10</vt:lpstr>
      <vt:lpstr>Process Applicability 3.11</vt:lpstr>
      <vt:lpstr>Example Applications 4</vt:lpstr>
      <vt:lpstr>Benefits and Use Cases 5</vt:lpstr>
      <vt:lpstr>Build and Release a Product or System 5.1</vt:lpstr>
      <vt:lpstr>Multi-Level System Design 5.2</vt:lpstr>
      <vt:lpstr>Process Maps / Task &amp; Evidence Monitoring 5.3</vt:lpstr>
      <vt:lpstr>Respond to a Bid or RFP 5.4</vt:lpstr>
      <vt:lpstr>Bid Team Management 5.5</vt:lpstr>
      <vt:lpstr>Supply Chain Management / Contract Fulfilment 5.6</vt:lpstr>
      <vt:lpstr>3SL Services 6</vt:lpstr>
      <vt:lpstr>Deployment  6.1</vt:lpstr>
      <vt:lpstr>Support 6.2</vt:lpstr>
      <vt:lpstr>Training 6.3</vt:lpstr>
      <vt:lpstr>Consultancy 6.4</vt:lpstr>
      <vt:lpstr>Web Delivery 6.5</vt:lpstr>
      <vt:lpstr>Summary 7</vt:lpstr>
      <vt:lpstr>PowerPoint Presentation</vt:lpstr>
    </vt:vector>
  </TitlesOfParts>
  <Company>Structured Software Systems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using this template (delete slide once read)</dc:title>
  <dc:creator>Mark G. Walker</dc:creator>
  <cp:lastModifiedBy>Mark G. Walker</cp:lastModifiedBy>
  <cp:revision>141</cp:revision>
  <dcterms:created xsi:type="dcterms:W3CDTF">2023-06-06T20:04:35Z</dcterms:created>
  <dcterms:modified xsi:type="dcterms:W3CDTF">2023-11-10T12:17:53Z</dcterms:modified>
</cp:coreProperties>
</file>